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unknown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media/image204.jpg" ContentType="image/png"/>
  <Override PartName="/ppt/media/image20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96" r:id="rId4"/>
    <p:sldId id="301" r:id="rId5"/>
    <p:sldId id="297" r:id="rId6"/>
    <p:sldId id="302" r:id="rId7"/>
    <p:sldId id="303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79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307" r:id="rId34"/>
    <p:sldId id="308" r:id="rId35"/>
    <p:sldId id="310" r:id="rId36"/>
    <p:sldId id="309" r:id="rId37"/>
    <p:sldId id="311" r:id="rId38"/>
    <p:sldId id="313" r:id="rId39"/>
    <p:sldId id="315" r:id="rId40"/>
    <p:sldId id="316" r:id="rId41"/>
    <p:sldId id="31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余怡恺" initials="余怡恺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F8"/>
    <a:srgbClr val="EC1C23"/>
    <a:srgbClr val="3F51B5"/>
    <a:srgbClr val="800080"/>
    <a:srgbClr val="FFFFFF"/>
    <a:srgbClr val="4F4C4D"/>
    <a:srgbClr val="FBF8FB"/>
    <a:srgbClr val="000000"/>
    <a:srgbClr val="295067"/>
    <a:srgbClr val="4CB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660"/>
  </p:normalViewPr>
  <p:slideViewPr>
    <p:cSldViewPr snapToGrid="0">
      <p:cViewPr>
        <p:scale>
          <a:sx n="100" d="100"/>
          <a:sy n="100" d="100"/>
        </p:scale>
        <p:origin x="-1146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99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3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3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9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7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6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2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87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7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8CD1E-5FD6-43C9-924F-B191E6BF8E50}" type="datetimeFigureOut">
              <a:rPr lang="zh-CN" altLang="en-US" smtClean="0"/>
              <a:t>2015-5-25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A41C7-8EF4-4528-AE3F-AAD76490D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7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8.png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57.png"/><Relationship Id="rId10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1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50.png"/><Relationship Id="rId18" Type="http://schemas.openxmlformats.org/officeDocument/2006/relationships/image" Target="../media/image154.png"/><Relationship Id="rId3" Type="http://schemas.openxmlformats.org/officeDocument/2006/relationships/image" Target="../media/image131.png"/><Relationship Id="rId7" Type="http://schemas.openxmlformats.org/officeDocument/2006/relationships/image" Target="../media/image143.png"/><Relationship Id="rId12" Type="http://schemas.openxmlformats.org/officeDocument/2006/relationships/image" Target="../media/image149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8.png"/><Relationship Id="rId5" Type="http://schemas.openxmlformats.org/officeDocument/2006/relationships/image" Target="../media/image141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45.png"/><Relationship Id="rId3" Type="http://schemas.openxmlformats.org/officeDocument/2006/relationships/image" Target="../media/image156.png"/><Relationship Id="rId7" Type="http://schemas.openxmlformats.org/officeDocument/2006/relationships/image" Target="../media/image151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5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3.png"/><Relationship Id="rId5" Type="http://schemas.openxmlformats.org/officeDocument/2006/relationships/image" Target="../media/image158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13" Type="http://schemas.openxmlformats.org/officeDocument/2006/relationships/image" Target="../media/image181.jpg"/><Relationship Id="rId3" Type="http://schemas.openxmlformats.org/officeDocument/2006/relationships/image" Target="../media/image171.png"/><Relationship Id="rId7" Type="http://schemas.openxmlformats.org/officeDocument/2006/relationships/image" Target="../media/image175.jpg"/><Relationship Id="rId12" Type="http://schemas.openxmlformats.org/officeDocument/2006/relationships/image" Target="../media/image180.jpg"/><Relationship Id="rId2" Type="http://schemas.openxmlformats.org/officeDocument/2006/relationships/image" Target="../media/image170.jp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11" Type="http://schemas.openxmlformats.org/officeDocument/2006/relationships/image" Target="../media/image179.jpg"/><Relationship Id="rId5" Type="http://schemas.openxmlformats.org/officeDocument/2006/relationships/image" Target="../media/image173.jpg"/><Relationship Id="rId15" Type="http://schemas.openxmlformats.org/officeDocument/2006/relationships/image" Target="../media/image183.png"/><Relationship Id="rId10" Type="http://schemas.openxmlformats.org/officeDocument/2006/relationships/image" Target="../media/image178.jpg"/><Relationship Id="rId4" Type="http://schemas.openxmlformats.org/officeDocument/2006/relationships/image" Target="../media/image172.jpg"/><Relationship Id="rId9" Type="http://schemas.openxmlformats.org/officeDocument/2006/relationships/image" Target="../media/image177.jpg"/><Relationship Id="rId14" Type="http://schemas.openxmlformats.org/officeDocument/2006/relationships/image" Target="../media/image18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wmf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6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0.png"/><Relationship Id="rId11" Type="http://schemas.openxmlformats.org/officeDocument/2006/relationships/image" Target="../media/image186.wmf"/><Relationship Id="rId5" Type="http://schemas.openxmlformats.org/officeDocument/2006/relationships/image" Target="../media/image189.png"/><Relationship Id="rId15" Type="http://schemas.openxmlformats.org/officeDocument/2006/relationships/image" Target="../media/image19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88.png"/><Relationship Id="rId9" Type="http://schemas.openxmlformats.org/officeDocument/2006/relationships/image" Target="../media/image191.png"/><Relationship Id="rId1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gif"/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gif"/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8756153" y="1741589"/>
            <a:ext cx="865547" cy="865547"/>
          </a:xfrm>
          <a:prstGeom prst="rect">
            <a:avLst/>
          </a:prstGeom>
          <a:solidFill>
            <a:srgbClr val="D60093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7375" y="4371538"/>
            <a:ext cx="2848823" cy="2848823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97134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9669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2203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24738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67274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09809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52343" y="2015202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97133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7131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9666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82201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24734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67269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09802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52337" y="2957738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39665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82198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24730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67263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09797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52330" y="3900273"/>
            <a:ext cx="942535" cy="942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97132" y="2015202"/>
            <a:ext cx="6597733" cy="2827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82" y="1474911"/>
            <a:ext cx="10026630" cy="292965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197196" y="2296856"/>
            <a:ext cx="9797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XHei" panose="02010600030101010101" pitchFamily="2" charset="-122"/>
                <a:ea typeface="XHei" panose="02010600030101010101" pitchFamily="2" charset="-122"/>
                <a:cs typeface="Lucida Grande UI + STHeitiSC" panose="020B0600040502020204" pitchFamily="34" charset="-122"/>
              </a:rPr>
              <a:t>Material Design</a:t>
            </a:r>
            <a:endParaRPr lang="zh-CN" altLang="en-US" sz="9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XHei" panose="02010600030101010101" pitchFamily="2" charset="-122"/>
              <a:ea typeface="XHei" panose="02010600030101010101" pitchFamily="2" charset="-122"/>
              <a:cs typeface="Lucida Grande UI + STHeitiSC" panose="020B0600040502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31402" y="4437597"/>
            <a:ext cx="492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Material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Design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在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QtQuick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中的实现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1320805" y="-304795"/>
            <a:ext cx="1886857" cy="1886857"/>
          </a:xfrm>
          <a:prstGeom prst="rect">
            <a:avLst/>
          </a:prstGeom>
          <a:solidFill>
            <a:srgbClr val="66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62459" y="4971144"/>
            <a:ext cx="1371600" cy="137160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30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0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200"/>
                            </p:stCondLst>
                            <p:childTnLst>
                              <p:par>
                                <p:cTn id="1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00"/>
                            </p:stCondLst>
                            <p:childTnLst>
                              <p:par>
                                <p:cTn id="1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00"/>
                            </p:stCondLst>
                            <p:childTnLst>
                              <p:par>
                                <p:cTn id="1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0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200"/>
                            </p:stCondLst>
                            <p:childTnLst>
                              <p:par>
                                <p:cTn id="1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20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20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200"/>
                            </p:stCondLst>
                            <p:childTnLst>
                              <p:par>
                                <p:cTn id="1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200"/>
                            </p:stCondLst>
                            <p:childTnLst>
                              <p:par>
                                <p:cTn id="1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00"/>
                            </p:stCondLst>
                            <p:childTnLst>
                              <p:par>
                                <p:cTn id="1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200"/>
                            </p:stCondLst>
                            <p:childTnLst>
                              <p:par>
                                <p:cTn id="1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200"/>
                            </p:stCondLst>
                            <p:childTnLst>
                              <p:par>
                                <p:cTn id="2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"/>
                            </p:stCondLst>
                            <p:childTnLst>
                              <p:par>
                                <p:cTn id="2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200"/>
                            </p:stCondLst>
                            <p:childTnLst>
                              <p:par>
                                <p:cTn id="2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200"/>
                            </p:stCondLst>
                            <p:childTnLst>
                              <p:par>
                                <p:cTn id="2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200"/>
                            </p:stCondLst>
                            <p:childTnLst>
                              <p:par>
                                <p:cTn id="2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200"/>
                            </p:stCondLst>
                            <p:childTnLst>
                              <p:par>
                                <p:cTn id="2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38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2" dur="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0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/>
      <p:bldP spid="27" grpId="1"/>
      <p:bldP spid="32" grpId="0"/>
      <p:bldP spid="32" grpId="1"/>
      <p:bldP spid="2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222189" y="4809672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209990" y="3569608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222189" y="945013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13334" y="2247897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216090" y="945013"/>
            <a:ext cx="3764463" cy="4912403"/>
          </a:xfrm>
          <a:prstGeom prst="roundRect">
            <a:avLst>
              <a:gd name="adj" fmla="val 1148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0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"/>
    </mc:Choice>
    <mc:Fallback xmlns="">
      <p:transition spd="slow" advTm="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00052 -0.0569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00052 0.0736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0.00052 -0.0303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0039 0.024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7" grpId="0" animBg="1"/>
      <p:bldP spid="17" grpId="1" animBg="1"/>
      <p:bldP spid="17" grpId="2" animBg="1"/>
      <p:bldP spid="6" grpId="0" animBg="1"/>
      <p:bldP spid="6" grpId="1" animBg="1"/>
      <p:bldP spid="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353642" y="688314"/>
            <a:ext cx="5484727" cy="5484727"/>
          </a:xfrm>
          <a:prstGeom prst="ellipse">
            <a:avLst/>
          </a:prstGeom>
          <a:solidFill>
            <a:srgbClr val="CEC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53642" y="688314"/>
            <a:ext cx="5484727" cy="5484727"/>
          </a:xfrm>
          <a:prstGeom prst="ellipse">
            <a:avLst/>
          </a:prstGeom>
          <a:solidFill>
            <a:srgbClr val="FF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5228" y="2162241"/>
            <a:ext cx="2063749" cy="1676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864" y="3256491"/>
            <a:ext cx="1197813" cy="749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565" y="3737190"/>
            <a:ext cx="1811827" cy="147360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4067482"/>
            <a:ext cx="1689088" cy="12281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5000" y="1847855"/>
            <a:ext cx="1841501" cy="4953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5270" y="2628897"/>
            <a:ext cx="431007" cy="4183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542" y="2670774"/>
            <a:ext cx="176212" cy="3453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1" y="2115403"/>
            <a:ext cx="1071867" cy="134941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58" y="2368505"/>
            <a:ext cx="715023" cy="7150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5" y="2323398"/>
            <a:ext cx="1278632" cy="648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280" y="1638300"/>
            <a:ext cx="1841501" cy="3200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280" y="1920246"/>
            <a:ext cx="1841501" cy="24383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49" y="1929078"/>
            <a:ext cx="1209675" cy="257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4"/>
            <a:ext cx="12192000" cy="6854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0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"/>
    </mc:Choice>
    <mc:Fallback xmlns="">
      <p:transition spd="slow" advTm="2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44444E-6 L -0.00247 -0.03102 " pathEditMode="relative" rAng="0" ptsTypes="AA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5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5.55112E-17 L 0.01381 -0.0206 " pathEditMode="relative" rAng="0" ptsTypes="AA">
                                      <p:cBhvr>
                                        <p:cTn id="2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0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4.81481E-6 L -0.00274 0.02778 " pathEditMode="relative" rAng="0" ptsTypes="AA">
                                      <p:cBhvr>
                                        <p:cTn id="29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38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1.11111E-6 L 0.00352 0.01528 " pathEditMode="relative" rAng="0" ptsTypes="AA">
                                      <p:cBhvr>
                                        <p:cTn id="34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-0.00274 0.02778 " pathEditMode="relative" rAng="0" ptsTypes="AA">
                                      <p:cBhvr>
                                        <p:cTn id="39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38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1.11111E-6 L -0.00196 0.05 " pathEditMode="relative" rAng="0" ptsTypes="AA">
                                      <p:cBhvr>
                                        <p:cTn id="48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5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-3.33333E-6 L -0.00196 0.05 " pathEditMode="relative" rAng="0" ptsTypes="AA">
                                      <p:cBhvr>
                                        <p:cTn id="5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02435 0.02847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22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1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00586 0.01459 " pathEditMode="relative" rAng="0" ptsTypes="AA">
                                      <p:cBhvr>
                                        <p:cTn id="93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71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08503 4.81481E-6 " pathEditMode="relative" rAng="0" ptsTypes="AA">
                                      <p:cBhvr>
                                        <p:cTn id="9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5.55112E-17 L 0.07969 5.55112E-17 " pathEditMode="relative" rAng="0" ptsTypes="AA">
                                      <p:cBhvr>
                                        <p:cTn id="10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9905" y="1208147"/>
            <a:ext cx="5162551" cy="52387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9" y="1857381"/>
            <a:ext cx="142875" cy="2571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65" y="1395032"/>
            <a:ext cx="3607675" cy="1356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36" y="1814296"/>
            <a:ext cx="1295400" cy="4667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21" y="2170384"/>
            <a:ext cx="733425" cy="3905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641" y="2176999"/>
            <a:ext cx="990600" cy="3905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04" y="1915940"/>
            <a:ext cx="466725" cy="3905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48" y="1447543"/>
            <a:ext cx="1295400" cy="4667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3" y="1836478"/>
            <a:ext cx="302579" cy="31122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8" y="1858577"/>
            <a:ext cx="142875" cy="2571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9" y="1854034"/>
            <a:ext cx="142875" cy="2571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7"/>
            <a:ext cx="12192000" cy="6854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5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"/>
    </mc:Choice>
    <mc:Fallback xmlns="">
      <p:transition spd="slow" advTm="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13 0.0430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0.04722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4.16667E-6 0.03773 " pathEditMode="relative" rAng="0" ptsTypes="AA">
                                      <p:cBhvr>
                                        <p:cTn id="3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7500000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-3.33333E-6 L -0.01784 0.00047 " pathEditMode="relative" rAng="0" ptsTypes="AA">
                                      <p:cBhvr>
                                        <p:cTn id="4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1.11111E-6 L 0.00143 0.05347 " pathEditMode="relative" rAng="0" ptsTypes="AA">
                                      <p:cBhvr>
                                        <p:cTn id="5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77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1.11111E-6 L 2.29167E-6 0.04722 " pathEditMode="relative" rAng="0" ptsTypes="AA">
                                      <p:cBhvr>
                                        <p:cTn id="5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7948" cy="6857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76" y="509593"/>
            <a:ext cx="5276851" cy="507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30" y="4541059"/>
            <a:ext cx="1200151" cy="10477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25" y="3553550"/>
            <a:ext cx="828675" cy="5905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6" y="4040986"/>
            <a:ext cx="466725" cy="485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53" t="-1" b="-78772"/>
          <a:stretch/>
        </p:blipFill>
        <p:spPr>
          <a:xfrm>
            <a:off x="5724525" y="3057172"/>
            <a:ext cx="600075" cy="919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4"/>
            <a:ext cx="12192000" cy="68546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896850" y="266700"/>
            <a:ext cx="89535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0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"/>
    </mc:Choice>
    <mc:Fallback xmlns="">
      <p:transition spd="slow" advTm="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374641" y="704668"/>
            <a:ext cx="5448667" cy="5448667"/>
          </a:xfrm>
          <a:prstGeom prst="ellipse">
            <a:avLst/>
          </a:prstGeom>
          <a:solidFill>
            <a:srgbClr val="FB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" y="-16144"/>
            <a:ext cx="12197953" cy="6858000"/>
          </a:xfrm>
          <a:prstGeom prst="rect">
            <a:avLst/>
          </a:prstGeom>
          <a:solidFill>
            <a:srgbClr val="E7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312923" y="1440183"/>
            <a:ext cx="3558540" cy="1430020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312923" y="3967483"/>
            <a:ext cx="3558540" cy="1430020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312923" y="2870200"/>
            <a:ext cx="3558540" cy="1097280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306971" y="1671639"/>
            <a:ext cx="3558540" cy="3886200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5010151" y="1817130"/>
            <a:ext cx="2133600" cy="133175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010151" y="1971113"/>
            <a:ext cx="2133600" cy="281099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5010151" y="2274705"/>
            <a:ext cx="2133600" cy="2897371"/>
          </a:xfrm>
          <a:prstGeom prst="roundRect">
            <a:avLst>
              <a:gd name="adj" fmla="val 602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949"/>
          <a:stretch/>
        </p:blipFill>
        <p:spPr>
          <a:xfrm>
            <a:off x="4015305" y="2460420"/>
            <a:ext cx="2570771" cy="24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"/>
    </mc:Choice>
    <mc:Fallback xmlns="">
      <p:transition spd="slow" advTm="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3.7037E-7 L -0.09648 3.7037E-7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41000" decel="59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1.11111E-6 L -2.08333E-6 1.11111E-6 C -0.00208 0.00023 -0.00429 0.00116 -0.00651 0.00162 C -0.01067 0.00208 -0.01484 0.00208 -0.01888 0.00324 C -0.02031 0.00347 -0.02161 0.00417 -0.02265 0.00486 C -0.02422 0.00532 -0.02565 0.00579 -0.02721 0.00648 C -0.02851 0.00717 -0.03216 0.01065 -0.03307 0.01157 C -0.03437 0.0125 -0.03607 0.01319 -0.0375 0.01481 C -0.03841 0.01574 -0.03945 0.01713 -0.04036 0.01805 C -0.04414 0.0213 -0.04245 0.01805 -0.04557 0.02153 C -0.04713 0.02292 -0.0487 0.02454 -0.04987 0.02639 C -0.05078 0.02731 -0.05143 0.0287 -0.05221 0.02963 C -0.05508 0.03287 -0.05442 0.0294 -0.05729 0.03472 C -0.05859 0.03657 -0.05911 0.03935 -0.06028 0.0412 C -0.06107 0.04213 -0.06185 0.04213 -0.0625 0.04305 C -0.06328 0.04375 -0.06758 0.05046 -0.06771 0.05116 C -0.06992 0.05648 -0.07187 0.0618 -0.0737 0.06782 C -0.07461 0.07106 -0.07526 0.07477 -0.07669 0.07778 L -0.08021 0.08611 C -0.08073 0.09028 -0.08151 0.09514 -0.08229 0.0993 C -0.08307 0.10208 -0.08398 0.1044 -0.08463 0.10764 C -0.08541 0.11157 -0.08711 0.12292 -0.0875 0.12917 C -0.08802 0.13217 -0.08802 0.13588 -0.08828 0.13912 C -0.08854 0.1419 -0.0888 0.14444 -0.0888 0.14745 C -0.08867 0.16667 -0.0888 0.17917 -0.0875 0.19699 C -0.0875 0.19977 -0.08737 0.20278 -0.08685 0.20532 C -0.08646 0.20787 -0.08541 0.20972 -0.08463 0.21204 C -0.08411 0.21528 -0.08385 0.21875 -0.0832 0.22199 C -0.07838 0.24514 -0.08307 0.21921 -0.07942 0.23518 C -0.07916 0.23657 -0.07916 0.23866 -0.07877 0.24028 C -0.07695 0.24491 -0.07435 0.24815 -0.07278 0.25347 C -0.07187 0.25648 -0.07083 0.26111 -0.06914 0.26342 C -0.06771 0.26551 -0.06575 0.26667 -0.06406 0.26829 C -0.05911 0.2794 -0.06328 0.27106 -0.05729 0.27986 C -0.05625 0.28148 -0.05547 0.28356 -0.05456 0.28495 C -0.05143 0.28912 -0.03567 0.30764 -0.03515 0.3081 C -0.03359 0.30972 -0.03177 0.31134 -0.03008 0.31319 C -0.02773 0.31551 -0.02513 0.31852 -0.02265 0.3213 C -0.02122 0.32315 -0.01992 0.325 -0.01836 0.32639 C -0.01692 0.32731 -0.01549 0.32824 -0.0138 0.32963 C -0.01224 0.33102 -0.01054 0.33333 -0.00872 0.33472 C -0.00638 0.33611 -0.00377 0.3368 -0.00143 0.33796 C -2.08333E-6 0.33842 0.00169 0.33889 0.00313 0.33958 C 0.00404 0.34005 0.00495 0.34097 0.00599 0.3412 C 0.02044 0.34282 0.04948 0.34467 0.04948 0.34491 L 0.08711 0.34282 C 0.09024 0.34259 0.09336 0.34236 0.09662 0.3412 C 0.0987 0.34051 0.10404 0.33611 0.10612 0.33472 C 0.11211 0.33055 0.11042 0.33148 0.11667 0.32963 C 0.1181 0.32847 0.1194 0.32708 0.12097 0.32639 C 0.12578 0.32292 0.13008 0.32106 0.13503 0.31643 C 0.13659 0.31481 0.13828 0.31273 0.14011 0.31134 C 0.14558 0.30717 0.14401 0.31342 0.15117 0.30324 C 0.15183 0.30185 0.15261 0.30069 0.15339 0.29977 C 0.15508 0.29745 0.15729 0.29537 0.15925 0.29329 C 0.16029 0.2919 0.1612 0.29097 0.16224 0.28981 C 0.16393 0.28773 0.16563 0.28565 0.16732 0.28333 C 0.16849 0.28148 0.16901 0.27824 0.17031 0.27662 C 0.17162 0.2743 0.17331 0.27361 0.17474 0.27176 C 0.17552 0.27014 0.17617 0.26805 0.17696 0.26667 C 0.17761 0.26528 0.17839 0.26435 0.17917 0.26342 C 0.17956 0.2618 0.18008 0.25995 0.1806 0.25833 C 0.18151 0.25555 0.18268 0.25301 0.1836 0.25023 C 0.18425 0.24768 0.1849 0.23842 0.18529 0.2368 C 0.1836 0.21412 0.18542 0.23426 0.18281 0.21875 C 0.18255 0.21643 0.18255 0.21412 0.18203 0.21204 C 0.18164 0.20995 0.17865 0.20116 0.17839 0.20046 C 0.17617 0.19305 0.17604 0.19005 0.17175 0.1838 C 0.17031 0.18148 0.16901 0.17847 0.16732 0.17731 C 0.16667 0.17662 0.16576 0.17616 0.16511 0.17546 C 0.16406 0.17454 0.16328 0.17292 0.16224 0.17222 C 0.16094 0.1713 0.15977 0.17106 0.15847 0.1706 C 0.1543 0.17106 0.15013 0.1713 0.14597 0.17222 C 0.14505 0.17245 0.14388 0.17315 0.14297 0.17384 C 0.13399 0.17986 0.14245 0.175 0.13568 0.17893 C 0.13503 0.17986 0.13412 0.18125 0.13347 0.18217 C 0.13008 0.18588 0.13216 0.18148 0.13047 0.18542 L 0.12683 0.18055 " pathEditMode="relative" rAng="0" ptsTypes="AAAAAAAAAAAAAAAAAAAAAAAAAAAAAAAAAAAAAAAAAAAAAAAAAAAAAAAAAAAAAAAAAAAAAAAAAAAAAA">
                                      <p:cBhvr>
                                        <p:cTn id="3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1724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6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22000" y="22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3.7037E-7 L 6.25E-7 0.12894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750" fill="hold"/>
                                        <p:tgtEl>
                                          <p:spTgt spid="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" dur="1750" fill="hold"/>
                                        <p:tgtEl>
                                          <p:spTgt spid="3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25E-6 -3.33333E-6 L 1.25E-6 0.05139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3" grpId="0" animBg="1"/>
      <p:bldP spid="13" grpId="1" animBg="1"/>
      <p:bldP spid="13" grpId="2" animBg="1"/>
      <p:bldP spid="13" grpId="3" animBg="1"/>
      <p:bldP spid="16" grpId="0" animBg="1"/>
      <p:bldP spid="16" grpId="2" animBg="1"/>
      <p:bldP spid="16" grpId="3" animBg="1"/>
      <p:bldP spid="21" grpId="0" animBg="1"/>
      <p:bldP spid="21" grpId="1" animBg="1"/>
      <p:bldP spid="21" grpId="2" animBg="1"/>
      <p:bldP spid="21" grpId="3" animBg="1"/>
      <p:bldP spid="31" grpId="0" animBg="1"/>
      <p:bldP spid="31" grpId="1" animBg="1"/>
      <p:bldP spid="31" grpId="2" animBg="1"/>
      <p:bldP spid="31" grpId="3" animBg="1"/>
      <p:bldP spid="38" grpId="0" animBg="1"/>
      <p:bldP spid="37" grpId="0" animBg="1"/>
      <p:bldP spid="3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269682" y="-4195764"/>
            <a:ext cx="14711363" cy="14711363"/>
          </a:xfrm>
          <a:prstGeom prst="ellipse">
            <a:avLst/>
          </a:prstGeom>
          <a:solidFill>
            <a:srgbClr val="13B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9" y="3109918"/>
            <a:ext cx="695325" cy="6381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010151" y="1817130"/>
            <a:ext cx="2133600" cy="133175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010151" y="1971113"/>
            <a:ext cx="2133600" cy="281099"/>
          </a:xfrm>
          <a:prstGeom prst="roundRect">
            <a:avLst>
              <a:gd name="adj" fmla="val 3876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10151" y="2274705"/>
            <a:ext cx="2133600" cy="2897371"/>
          </a:xfrm>
          <a:prstGeom prst="roundRect">
            <a:avLst>
              <a:gd name="adj" fmla="val 602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949"/>
          <a:stretch/>
        </p:blipFill>
        <p:spPr>
          <a:xfrm>
            <a:off x="6568657" y="4652578"/>
            <a:ext cx="565575" cy="532471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006976" y="1817925"/>
            <a:ext cx="2133600" cy="133175"/>
          </a:xfrm>
          <a:prstGeom prst="roundRect">
            <a:avLst>
              <a:gd name="adj" fmla="val 3876"/>
            </a:avLst>
          </a:prstGeom>
          <a:solidFill>
            <a:srgbClr val="038ACD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006976" y="1974289"/>
            <a:ext cx="2133600" cy="281099"/>
          </a:xfrm>
          <a:prstGeom prst="roundRect">
            <a:avLst>
              <a:gd name="adj" fmla="val 3876"/>
            </a:avLst>
          </a:prstGeom>
          <a:solidFill>
            <a:srgbClr val="0AAAF0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94" y="4656021"/>
            <a:ext cx="533812" cy="5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"/>
    </mc:Choice>
    <mc:Fallback xmlns="">
      <p:transition spd="slow" advTm="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1269682" y="-4195764"/>
            <a:ext cx="14711363" cy="14711363"/>
          </a:xfrm>
          <a:prstGeom prst="ellipse">
            <a:avLst/>
          </a:prstGeom>
          <a:solidFill>
            <a:srgbClr val="FF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010151" y="2274705"/>
            <a:ext cx="2133600" cy="2897371"/>
          </a:xfrm>
          <a:prstGeom prst="roundRect">
            <a:avLst>
              <a:gd name="adj" fmla="val 602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006981" y="1974289"/>
            <a:ext cx="2139951" cy="281099"/>
          </a:xfrm>
          <a:prstGeom prst="roundRect">
            <a:avLst>
              <a:gd name="adj" fmla="val 3876"/>
            </a:avLst>
          </a:prstGeom>
          <a:solidFill>
            <a:srgbClr val="4050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008341" y="1805225"/>
            <a:ext cx="2139951" cy="133175"/>
          </a:xfrm>
          <a:prstGeom prst="roundRect">
            <a:avLst>
              <a:gd name="adj" fmla="val 3876"/>
            </a:avLst>
          </a:prstGeom>
          <a:solidFill>
            <a:srgbClr val="323D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006981" y="2010185"/>
            <a:ext cx="2139951" cy="281099"/>
          </a:xfrm>
          <a:prstGeom prst="roundRect">
            <a:avLst>
              <a:gd name="adj" fmla="val 3876"/>
            </a:avLst>
          </a:prstGeom>
          <a:solidFill>
            <a:srgbClr val="4050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196830" y="2724154"/>
            <a:ext cx="1771649" cy="2517775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14687" y="1974289"/>
            <a:ext cx="2133600" cy="281099"/>
          </a:xfrm>
          <a:prstGeom prst="roundRect">
            <a:avLst>
              <a:gd name="adj" fmla="val 3876"/>
            </a:avLst>
          </a:prstGeom>
          <a:solidFill>
            <a:srgbClr val="0AAA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006976" y="1817925"/>
            <a:ext cx="2133600" cy="133175"/>
          </a:xfrm>
          <a:prstGeom prst="roundRect">
            <a:avLst>
              <a:gd name="adj" fmla="val 3876"/>
            </a:avLst>
          </a:prstGeom>
          <a:solidFill>
            <a:srgbClr val="038AC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92411" y="1951033"/>
            <a:ext cx="2997200" cy="2428487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592411" y="4339839"/>
            <a:ext cx="2997200" cy="1745452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94" y="4656021"/>
            <a:ext cx="533812" cy="5324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887200" y="-3848100"/>
            <a:ext cx="1554481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"/>
    </mc:Choice>
    <mc:Fallback xmlns="">
      <p:transition spd="slow" advTm="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2.91667E-6 -0.0747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-0.0685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2.29167E-6 -0.0747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2.5E-6 -0.0685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6523 -0.26481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-132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6523 -0.26481 L 0.06289 -0.36342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49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68000" y="168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4.07407E-6 L 6.25E-7 -0.025 " pathEditMode="relative" rAng="0" ptsTypes="AA">
                                      <p:cBhvr>
                                        <p:cTn id="4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2" animBg="1"/>
      <p:bldP spid="13" grpId="0" animBg="1"/>
      <p:bldP spid="13" grpId="1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14" grpId="1" animBg="1"/>
      <p:bldP spid="14" grpId="2" animBg="1"/>
      <p:bldP spid="15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397479" y="-4221890"/>
            <a:ext cx="14711363" cy="14711363"/>
          </a:xfrm>
          <a:prstGeom prst="ellipse">
            <a:avLst/>
          </a:prstGeom>
          <a:solidFill>
            <a:srgbClr val="74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316419" y="1250084"/>
            <a:ext cx="3522660" cy="4846635"/>
            <a:chOff x="4316415" y="1250083"/>
            <a:chExt cx="3522660" cy="4846634"/>
          </a:xfrm>
        </p:grpSpPr>
        <p:sp>
          <p:nvSpPr>
            <p:cNvPr id="9" name="圆角矩形 8"/>
            <p:cNvSpPr/>
            <p:nvPr/>
          </p:nvSpPr>
          <p:spPr>
            <a:xfrm>
              <a:off x="4316415" y="2349818"/>
              <a:ext cx="3522660" cy="3746899"/>
            </a:xfrm>
            <a:prstGeom prst="roundRect">
              <a:avLst>
                <a:gd name="adj" fmla="val 602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316415" y="1371600"/>
              <a:ext cx="3522660" cy="1138464"/>
            </a:xfrm>
            <a:prstGeom prst="roundRect">
              <a:avLst>
                <a:gd name="adj" fmla="val 3876"/>
              </a:avLst>
            </a:prstGeom>
            <a:solidFill>
              <a:srgbClr val="4050B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316415" y="1250083"/>
              <a:ext cx="3522660" cy="202368"/>
            </a:xfrm>
            <a:prstGeom prst="roundRect">
              <a:avLst>
                <a:gd name="adj" fmla="val 3876"/>
              </a:avLst>
            </a:prstGeom>
            <a:solidFill>
              <a:srgbClr val="323DA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316419" y="2510069"/>
            <a:ext cx="3522660" cy="2490561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616651" y="4351270"/>
            <a:ext cx="2997200" cy="1745452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71" t="-1" r="-1" b="-53555"/>
          <a:stretch/>
        </p:blipFill>
        <p:spPr>
          <a:xfrm>
            <a:off x="3963301" y="1720821"/>
            <a:ext cx="3768993" cy="4128441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15049" y="4756154"/>
            <a:ext cx="3083835" cy="764495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61803" y="1902069"/>
            <a:ext cx="5029200" cy="876360"/>
          </a:xfrm>
          <a:prstGeom prst="roundRect">
            <a:avLst>
              <a:gd name="adj" fmla="val 3876"/>
            </a:avLst>
          </a:prstGeom>
          <a:solidFill>
            <a:srgbClr val="E71D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24576" y="2519362"/>
            <a:ext cx="3083835" cy="2181231"/>
          </a:xfrm>
          <a:prstGeom prst="roundRect">
            <a:avLst>
              <a:gd name="adj" fmla="val 602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61803" y="1821217"/>
            <a:ext cx="5029200" cy="140344"/>
          </a:xfrm>
          <a:prstGeom prst="roundRect">
            <a:avLst>
              <a:gd name="adj" fmla="val 3876"/>
            </a:avLst>
          </a:prstGeom>
          <a:solidFill>
            <a:srgbClr val="C117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19" y="2167634"/>
            <a:ext cx="533812" cy="5324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91" y="2162031"/>
            <a:ext cx="533812" cy="5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"/>
    </mc:Choice>
    <mc:Fallback xmlns="">
      <p:transition spd="slow" advTm="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2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6302 0.0004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04088 0.0620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310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04088 0.0620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310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2" grpId="1" animBg="1"/>
      <p:bldP spid="6" grpId="0" animBg="1"/>
      <p:bldP spid="15" grpId="0" animBg="1"/>
      <p:bldP spid="19" grpId="0" animBg="1"/>
      <p:bldP spid="14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397479" y="-4221890"/>
            <a:ext cx="14711363" cy="14711363"/>
          </a:xfrm>
          <a:prstGeom prst="ellipse">
            <a:avLst/>
          </a:prstGeom>
          <a:solidFill>
            <a:srgbClr val="F1F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41" y="1825037"/>
            <a:ext cx="5285691" cy="388348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1" y="1818941"/>
            <a:ext cx="5285691" cy="3889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83" y="2593050"/>
            <a:ext cx="533812" cy="53247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13" y="2594366"/>
            <a:ext cx="533811" cy="53247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69" y="1173631"/>
            <a:ext cx="1016000" cy="406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2717" y="1224435"/>
            <a:ext cx="485775" cy="252412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3906647" y="1920237"/>
            <a:ext cx="4272156" cy="3058163"/>
          </a:xfrm>
          <a:prstGeom prst="roundRect">
            <a:avLst>
              <a:gd name="adj" fmla="val 602"/>
            </a:avLst>
          </a:prstGeom>
          <a:solidFill>
            <a:srgbClr val="FB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3906647" y="5073611"/>
            <a:ext cx="4272156" cy="955876"/>
          </a:xfrm>
          <a:prstGeom prst="roundRect">
            <a:avLst>
              <a:gd name="adj" fmla="val 602"/>
            </a:avLst>
          </a:prstGeom>
          <a:solidFill>
            <a:srgbClr val="FB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249" y="2486025"/>
            <a:ext cx="2707369" cy="21240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44" y="5398788"/>
            <a:ext cx="2922133" cy="53237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823" t="-101663" b="-82937"/>
          <a:stretch/>
        </p:blipFill>
        <p:spPr>
          <a:xfrm>
            <a:off x="-209550" y="2209800"/>
            <a:ext cx="840681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"/>
    </mc:Choice>
    <mc:Fallback xmlns="">
      <p:transition spd="slow" advTm="1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29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-0.01435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400" fill="hold"/>
                                        <p:tgtEl>
                                          <p:spTgt spid="3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1.875E-6 -0.01436 " pathEditMode="relative" rAng="0" ptsTypes="AA">
                                      <p:cBhvr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6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0.08503 -0.0696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-34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6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8542 -0.070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35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400" fill="hold"/>
                                        <p:tgtEl>
                                          <p:spTgt spid="35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01435 " pathEditMode="relative" rAng="0" ptsTypes="AA">
                                      <p:cBhvr>
                                        <p:cTn id="4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400" fill="hold"/>
                                        <p:tgtEl>
                                          <p:spTgt spid="38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2.08333E-7 -0.01436 " pathEditMode="relative" rAng="0" ptsTypes="AA">
                                      <p:cBhvr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5" y="959898"/>
            <a:ext cx="7382863" cy="54346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5" y="956790"/>
            <a:ext cx="7392575" cy="543998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048005" y="5014774"/>
            <a:ext cx="5686425" cy="1109807"/>
          </a:xfrm>
          <a:prstGeom prst="rect">
            <a:avLst/>
          </a:prstGeom>
          <a:solidFill>
            <a:srgbClr val="EE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69" y="1173631"/>
            <a:ext cx="1016000" cy="40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2717" y="1224435"/>
            <a:ext cx="485775" cy="2524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93" y="2046293"/>
            <a:ext cx="581025" cy="63817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3906647" y="5073611"/>
            <a:ext cx="4272156" cy="955876"/>
          </a:xfrm>
          <a:prstGeom prst="roundRect">
            <a:avLst>
              <a:gd name="adj" fmla="val 602"/>
            </a:avLst>
          </a:prstGeom>
          <a:solidFill>
            <a:srgbClr val="FB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506" y="5210335"/>
            <a:ext cx="3858441" cy="688816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3888382" y="1928037"/>
            <a:ext cx="4312647" cy="765855"/>
          </a:xfrm>
          <a:prstGeom prst="roundRect">
            <a:avLst>
              <a:gd name="adj" fmla="val 3485"/>
            </a:avLst>
          </a:prstGeom>
          <a:solidFill>
            <a:srgbClr val="FAF8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888382" y="2635252"/>
            <a:ext cx="4290423" cy="628651"/>
          </a:xfrm>
          <a:prstGeom prst="rect">
            <a:avLst/>
          </a:prstGeom>
          <a:solidFill>
            <a:srgbClr val="FB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3888382" y="2648901"/>
            <a:ext cx="4312647" cy="996251"/>
          </a:xfrm>
          <a:prstGeom prst="roundRect">
            <a:avLst>
              <a:gd name="adj" fmla="val 3485"/>
            </a:avLst>
          </a:prstGeom>
          <a:solidFill>
            <a:srgbClr val="FAF8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730" y="2717806"/>
            <a:ext cx="352455" cy="35559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636" y="1954381"/>
            <a:ext cx="3858441" cy="68721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6281" y="2762252"/>
            <a:ext cx="652463" cy="1428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012" y="2900365"/>
            <a:ext cx="2515869" cy="157163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3891160" y="3132243"/>
            <a:ext cx="4309864" cy="1873004"/>
          </a:xfrm>
          <a:prstGeom prst="roundRect">
            <a:avLst>
              <a:gd name="adj" fmla="val 602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382" y="2857705"/>
            <a:ext cx="4197351" cy="6540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650" y="3143256"/>
            <a:ext cx="3858441" cy="183016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281" y="3082081"/>
            <a:ext cx="3605867" cy="5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013 -0.0659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00104 0.12639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3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0052 0.13194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59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0013 -0.05995 " pathEditMode="relative" rAng="0" ptsTypes="AA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0.04271 -0.04328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21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00938 0.10996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54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00039 -0.01852 " pathEditMode="relative" rAng="0" ptsTypes="AA">
                                      <p:cBhvr>
                                        <p:cTn id="4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01888 -0.0004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 animBg="1"/>
      <p:bldP spid="26" grpId="0" animBg="1"/>
      <p:bldP spid="26" grpId="1" animBg="1"/>
      <p:bldP spid="37" grpId="0" animBg="1"/>
      <p:bldP spid="37" grpId="1" animBg="1"/>
      <p:bldP spid="37" grpId="2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97200" y="0"/>
            <a:ext cx="6350000" cy="4953000"/>
          </a:xfrm>
          <a:prstGeom prst="rect">
            <a:avLst/>
          </a:prstGeom>
          <a:noFill/>
          <a:ln>
            <a:noFill/>
          </a:ln>
          <a:effectLst>
            <a:outerShdw blurRad="63500" dist="25400" dir="2700000" algn="tl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880395" y="-17501"/>
            <a:ext cx="6583609" cy="5937591"/>
            <a:chOff x="2920999" y="-13309"/>
            <a:chExt cx="6350002" cy="5937590"/>
          </a:xfrm>
        </p:grpSpPr>
        <p:sp>
          <p:nvSpPr>
            <p:cNvPr id="2" name="矩形 1"/>
            <p:cNvSpPr/>
            <p:nvPr/>
          </p:nvSpPr>
          <p:spPr>
            <a:xfrm>
              <a:off x="2921001" y="-13309"/>
              <a:ext cx="6350000" cy="5919538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>
              <a:outerShdw blurRad="63500" dist="25400" dir="2700000" algn="t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723372" y="279680"/>
              <a:ext cx="763355" cy="765349"/>
              <a:chOff x="5357813" y="2538413"/>
              <a:chExt cx="608012" cy="609600"/>
            </a:xfrm>
          </p:grpSpPr>
          <p:sp>
            <p:nvSpPr>
              <p:cNvPr id="3" name="Freeform 167"/>
              <p:cNvSpPr>
                <a:spLocks noEditPoints="1"/>
              </p:cNvSpPr>
              <p:nvPr/>
            </p:nvSpPr>
            <p:spPr bwMode="auto">
              <a:xfrm>
                <a:off x="5573713" y="2538413"/>
                <a:ext cx="198438" cy="590550"/>
              </a:xfrm>
              <a:custGeom>
                <a:avLst/>
                <a:gdLst>
                  <a:gd name="T0" fmla="*/ 42 w 84"/>
                  <a:gd name="T1" fmla="*/ 249 h 249"/>
                  <a:gd name="T2" fmla="*/ 0 w 84"/>
                  <a:gd name="T3" fmla="*/ 124 h 249"/>
                  <a:gd name="T4" fmla="*/ 42 w 84"/>
                  <a:gd name="T5" fmla="*/ 0 h 249"/>
                  <a:gd name="T6" fmla="*/ 84 w 84"/>
                  <a:gd name="T7" fmla="*/ 124 h 249"/>
                  <a:gd name="T8" fmla="*/ 42 w 84"/>
                  <a:gd name="T9" fmla="*/ 249 h 249"/>
                  <a:gd name="T10" fmla="*/ 42 w 84"/>
                  <a:gd name="T11" fmla="*/ 5 h 249"/>
                  <a:gd name="T12" fmla="*/ 5 w 84"/>
                  <a:gd name="T13" fmla="*/ 124 h 249"/>
                  <a:gd name="T14" fmla="*/ 42 w 84"/>
                  <a:gd name="T15" fmla="*/ 244 h 249"/>
                  <a:gd name="T16" fmla="*/ 79 w 84"/>
                  <a:gd name="T17" fmla="*/ 124 h 249"/>
                  <a:gd name="T18" fmla="*/ 42 w 84"/>
                  <a:gd name="T19" fmla="*/ 5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249">
                    <a:moveTo>
                      <a:pt x="42" y="249"/>
                    </a:moveTo>
                    <a:cubicBezTo>
                      <a:pt x="18" y="249"/>
                      <a:pt x="0" y="194"/>
                      <a:pt x="0" y="124"/>
                    </a:cubicBezTo>
                    <a:cubicBezTo>
                      <a:pt x="0" y="54"/>
                      <a:pt x="18" y="0"/>
                      <a:pt x="42" y="0"/>
                    </a:cubicBezTo>
                    <a:cubicBezTo>
                      <a:pt x="65" y="0"/>
                      <a:pt x="84" y="54"/>
                      <a:pt x="84" y="124"/>
                    </a:cubicBezTo>
                    <a:cubicBezTo>
                      <a:pt x="84" y="194"/>
                      <a:pt x="65" y="249"/>
                      <a:pt x="42" y="249"/>
                    </a:cubicBezTo>
                    <a:close/>
                    <a:moveTo>
                      <a:pt x="42" y="5"/>
                    </a:moveTo>
                    <a:cubicBezTo>
                      <a:pt x="24" y="5"/>
                      <a:pt x="5" y="53"/>
                      <a:pt x="5" y="124"/>
                    </a:cubicBezTo>
                    <a:cubicBezTo>
                      <a:pt x="5" y="196"/>
                      <a:pt x="24" y="244"/>
                      <a:pt x="42" y="244"/>
                    </a:cubicBezTo>
                    <a:cubicBezTo>
                      <a:pt x="60" y="244"/>
                      <a:pt x="79" y="196"/>
                      <a:pt x="79" y="124"/>
                    </a:cubicBezTo>
                    <a:cubicBezTo>
                      <a:pt x="79" y="53"/>
                      <a:pt x="60" y="5"/>
                      <a:pt x="42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4" name="Freeform 168"/>
              <p:cNvSpPr>
                <a:spLocks noEditPoints="1"/>
              </p:cNvSpPr>
              <p:nvPr/>
            </p:nvSpPr>
            <p:spPr bwMode="auto">
              <a:xfrm>
                <a:off x="5378450" y="2733675"/>
                <a:ext cx="587375" cy="198438"/>
              </a:xfrm>
              <a:custGeom>
                <a:avLst/>
                <a:gdLst>
                  <a:gd name="T0" fmla="*/ 124 w 248"/>
                  <a:gd name="T1" fmla="*/ 84 h 84"/>
                  <a:gd name="T2" fmla="*/ 0 w 248"/>
                  <a:gd name="T3" fmla="*/ 42 h 84"/>
                  <a:gd name="T4" fmla="*/ 124 w 248"/>
                  <a:gd name="T5" fmla="*/ 0 h 84"/>
                  <a:gd name="T6" fmla="*/ 248 w 248"/>
                  <a:gd name="T7" fmla="*/ 42 h 84"/>
                  <a:gd name="T8" fmla="*/ 124 w 248"/>
                  <a:gd name="T9" fmla="*/ 84 h 84"/>
                  <a:gd name="T10" fmla="*/ 124 w 248"/>
                  <a:gd name="T11" fmla="*/ 5 h 84"/>
                  <a:gd name="T12" fmla="*/ 4 w 248"/>
                  <a:gd name="T13" fmla="*/ 42 h 84"/>
                  <a:gd name="T14" fmla="*/ 124 w 248"/>
                  <a:gd name="T15" fmla="*/ 79 h 84"/>
                  <a:gd name="T16" fmla="*/ 244 w 248"/>
                  <a:gd name="T17" fmla="*/ 42 h 84"/>
                  <a:gd name="T18" fmla="*/ 124 w 248"/>
                  <a:gd name="T19" fmla="*/ 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84">
                    <a:moveTo>
                      <a:pt x="124" y="84"/>
                    </a:moveTo>
                    <a:cubicBezTo>
                      <a:pt x="54" y="84"/>
                      <a:pt x="0" y="66"/>
                      <a:pt x="0" y="42"/>
                    </a:cubicBezTo>
                    <a:cubicBezTo>
                      <a:pt x="0" y="19"/>
                      <a:pt x="54" y="0"/>
                      <a:pt x="124" y="0"/>
                    </a:cubicBezTo>
                    <a:cubicBezTo>
                      <a:pt x="194" y="0"/>
                      <a:pt x="248" y="19"/>
                      <a:pt x="248" y="42"/>
                    </a:cubicBezTo>
                    <a:cubicBezTo>
                      <a:pt x="248" y="66"/>
                      <a:pt x="194" y="84"/>
                      <a:pt x="124" y="84"/>
                    </a:cubicBezTo>
                    <a:close/>
                    <a:moveTo>
                      <a:pt x="124" y="5"/>
                    </a:moveTo>
                    <a:cubicBezTo>
                      <a:pt x="52" y="5"/>
                      <a:pt x="4" y="24"/>
                      <a:pt x="4" y="42"/>
                    </a:cubicBezTo>
                    <a:cubicBezTo>
                      <a:pt x="4" y="60"/>
                      <a:pt x="52" y="79"/>
                      <a:pt x="124" y="79"/>
                    </a:cubicBezTo>
                    <a:cubicBezTo>
                      <a:pt x="195" y="79"/>
                      <a:pt x="244" y="60"/>
                      <a:pt x="244" y="42"/>
                    </a:cubicBezTo>
                    <a:cubicBezTo>
                      <a:pt x="244" y="24"/>
                      <a:pt x="195" y="5"/>
                      <a:pt x="124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5" name="Freeform 169"/>
              <p:cNvSpPr>
                <a:spLocks noEditPoints="1"/>
              </p:cNvSpPr>
              <p:nvPr/>
            </p:nvSpPr>
            <p:spPr bwMode="auto">
              <a:xfrm>
                <a:off x="5473700" y="2643188"/>
                <a:ext cx="411163" cy="379413"/>
              </a:xfrm>
              <a:custGeom>
                <a:avLst/>
                <a:gdLst>
                  <a:gd name="T0" fmla="*/ 152 w 174"/>
                  <a:gd name="T1" fmla="*/ 160 h 160"/>
                  <a:gd name="T2" fmla="*/ 64 w 174"/>
                  <a:gd name="T3" fmla="*/ 101 h 160"/>
                  <a:gd name="T4" fmla="*/ 15 w 174"/>
                  <a:gd name="T5" fmla="*/ 41 h 160"/>
                  <a:gd name="T6" fmla="*/ 7 w 174"/>
                  <a:gd name="T7" fmla="*/ 3 h 160"/>
                  <a:gd name="T8" fmla="*/ 15 w 174"/>
                  <a:gd name="T9" fmla="*/ 0 h 160"/>
                  <a:gd name="T10" fmla="*/ 104 w 174"/>
                  <a:gd name="T11" fmla="*/ 60 h 160"/>
                  <a:gd name="T12" fmla="*/ 161 w 174"/>
                  <a:gd name="T13" fmla="*/ 157 h 160"/>
                  <a:gd name="T14" fmla="*/ 152 w 174"/>
                  <a:gd name="T15" fmla="*/ 160 h 160"/>
                  <a:gd name="T16" fmla="*/ 15 w 174"/>
                  <a:gd name="T17" fmla="*/ 5 h 160"/>
                  <a:gd name="T18" fmla="*/ 10 w 174"/>
                  <a:gd name="T19" fmla="*/ 7 h 160"/>
                  <a:gd name="T20" fmla="*/ 19 w 174"/>
                  <a:gd name="T21" fmla="*/ 39 h 160"/>
                  <a:gd name="T22" fmla="*/ 67 w 174"/>
                  <a:gd name="T23" fmla="*/ 97 h 160"/>
                  <a:gd name="T24" fmla="*/ 152 w 174"/>
                  <a:gd name="T25" fmla="*/ 155 h 160"/>
                  <a:gd name="T26" fmla="*/ 157 w 174"/>
                  <a:gd name="T27" fmla="*/ 154 h 160"/>
                  <a:gd name="T28" fmla="*/ 101 w 174"/>
                  <a:gd name="T29" fmla="*/ 63 h 160"/>
                  <a:gd name="T30" fmla="*/ 15 w 174"/>
                  <a:gd name="T31" fmla="*/ 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" h="160">
                    <a:moveTo>
                      <a:pt x="152" y="160"/>
                    </a:moveTo>
                    <a:cubicBezTo>
                      <a:pt x="135" y="160"/>
                      <a:pt x="99" y="136"/>
                      <a:pt x="64" y="101"/>
                    </a:cubicBezTo>
                    <a:cubicBezTo>
                      <a:pt x="43" y="80"/>
                      <a:pt x="26" y="59"/>
                      <a:pt x="15" y="41"/>
                    </a:cubicBezTo>
                    <a:cubicBezTo>
                      <a:pt x="7" y="28"/>
                      <a:pt x="0" y="11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33" y="0"/>
                      <a:pt x="69" y="25"/>
                      <a:pt x="104" y="60"/>
                    </a:cubicBezTo>
                    <a:cubicBezTo>
                      <a:pt x="142" y="97"/>
                      <a:pt x="174" y="144"/>
                      <a:pt x="161" y="157"/>
                    </a:cubicBezTo>
                    <a:cubicBezTo>
                      <a:pt x="159" y="159"/>
                      <a:pt x="156" y="160"/>
                      <a:pt x="152" y="160"/>
                    </a:cubicBezTo>
                    <a:close/>
                    <a:moveTo>
                      <a:pt x="15" y="5"/>
                    </a:moveTo>
                    <a:cubicBezTo>
                      <a:pt x="13" y="5"/>
                      <a:pt x="11" y="6"/>
                      <a:pt x="10" y="7"/>
                    </a:cubicBezTo>
                    <a:cubicBezTo>
                      <a:pt x="6" y="11"/>
                      <a:pt x="10" y="23"/>
                      <a:pt x="19" y="39"/>
                    </a:cubicBezTo>
                    <a:cubicBezTo>
                      <a:pt x="30" y="57"/>
                      <a:pt x="47" y="77"/>
                      <a:pt x="67" y="97"/>
                    </a:cubicBezTo>
                    <a:cubicBezTo>
                      <a:pt x="101" y="131"/>
                      <a:pt x="137" y="155"/>
                      <a:pt x="152" y="155"/>
                    </a:cubicBezTo>
                    <a:cubicBezTo>
                      <a:pt x="155" y="155"/>
                      <a:pt x="156" y="155"/>
                      <a:pt x="157" y="154"/>
                    </a:cubicBezTo>
                    <a:cubicBezTo>
                      <a:pt x="166" y="146"/>
                      <a:pt x="144" y="106"/>
                      <a:pt x="101" y="63"/>
                    </a:cubicBezTo>
                    <a:cubicBezTo>
                      <a:pt x="67" y="29"/>
                      <a:pt x="31" y="5"/>
                      <a:pt x="15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6" name="Oval 171"/>
              <p:cNvSpPr>
                <a:spLocks noChangeArrowheads="1"/>
              </p:cNvSpPr>
              <p:nvPr/>
            </p:nvSpPr>
            <p:spPr bwMode="auto">
              <a:xfrm>
                <a:off x="5821363" y="2628900"/>
                <a:ext cx="52388" cy="539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7" name="Oval 172"/>
              <p:cNvSpPr>
                <a:spLocks noChangeArrowheads="1"/>
              </p:cNvSpPr>
              <p:nvPr/>
            </p:nvSpPr>
            <p:spPr bwMode="auto">
              <a:xfrm>
                <a:off x="5821363" y="2981325"/>
                <a:ext cx="52388" cy="52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8" name="Oval 173"/>
              <p:cNvSpPr>
                <a:spLocks noChangeArrowheads="1"/>
              </p:cNvSpPr>
              <p:nvPr/>
            </p:nvSpPr>
            <p:spPr bwMode="auto">
              <a:xfrm>
                <a:off x="5646738" y="3095625"/>
                <a:ext cx="52388" cy="52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9" name="Oval 174"/>
              <p:cNvSpPr>
                <a:spLocks noChangeArrowheads="1"/>
              </p:cNvSpPr>
              <p:nvPr/>
            </p:nvSpPr>
            <p:spPr bwMode="auto">
              <a:xfrm>
                <a:off x="5588000" y="2576513"/>
                <a:ext cx="50800" cy="52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10" name="Oval 175"/>
              <p:cNvSpPr>
                <a:spLocks noChangeArrowheads="1"/>
              </p:cNvSpPr>
              <p:nvPr/>
            </p:nvSpPr>
            <p:spPr bwMode="auto">
              <a:xfrm>
                <a:off x="5651500" y="28035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11" name="Oval 176"/>
              <p:cNvSpPr>
                <a:spLocks noChangeArrowheads="1"/>
              </p:cNvSpPr>
              <p:nvPr/>
            </p:nvSpPr>
            <p:spPr bwMode="auto">
              <a:xfrm>
                <a:off x="5357813" y="2806700"/>
                <a:ext cx="52388" cy="52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4684921" y="334111"/>
              <a:ext cx="4315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什么是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Material Design</a:t>
              </a:r>
              <a:endParaRPr lang="zh-CN" altLang="en-US" sz="32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97800" y="1236966"/>
              <a:ext cx="4200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设计原则、风格</a:t>
              </a:r>
              <a:endParaRPr lang="zh-CN" altLang="en-US" sz="32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833092" y="1298798"/>
              <a:ext cx="637591" cy="432492"/>
              <a:chOff x="7059613" y="2605088"/>
              <a:chExt cx="454025" cy="307975"/>
            </a:xfrm>
          </p:grpSpPr>
          <p:sp>
            <p:nvSpPr>
              <p:cNvPr id="26" name="Rectangle 273"/>
              <p:cNvSpPr>
                <a:spLocks noChangeArrowheads="1"/>
              </p:cNvSpPr>
              <p:nvPr/>
            </p:nvSpPr>
            <p:spPr bwMode="auto">
              <a:xfrm>
                <a:off x="7059613" y="2757488"/>
                <a:ext cx="122238" cy="155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27" name="Rectangle 274"/>
              <p:cNvSpPr>
                <a:spLocks noChangeArrowheads="1"/>
              </p:cNvSpPr>
              <p:nvPr/>
            </p:nvSpPr>
            <p:spPr bwMode="auto">
              <a:xfrm>
                <a:off x="7224713" y="2676525"/>
                <a:ext cx="123825" cy="236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28" name="Rectangle 275"/>
              <p:cNvSpPr>
                <a:spLocks noChangeArrowheads="1"/>
              </p:cNvSpPr>
              <p:nvPr/>
            </p:nvSpPr>
            <p:spPr bwMode="auto">
              <a:xfrm>
                <a:off x="7389813" y="2605088"/>
                <a:ext cx="123825" cy="30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4697800" y="2043176"/>
              <a:ext cx="4200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作品欣赏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897823" y="1987827"/>
              <a:ext cx="605815" cy="563124"/>
              <a:chOff x="7078663" y="1983527"/>
              <a:chExt cx="473075" cy="439738"/>
            </a:xfrm>
          </p:grpSpPr>
          <p:sp>
            <p:nvSpPr>
              <p:cNvPr id="31" name="Freeform 276"/>
              <p:cNvSpPr>
                <a:spLocks/>
              </p:cNvSpPr>
              <p:nvPr/>
            </p:nvSpPr>
            <p:spPr bwMode="auto">
              <a:xfrm>
                <a:off x="7078663" y="1983527"/>
                <a:ext cx="473075" cy="439738"/>
              </a:xfrm>
              <a:custGeom>
                <a:avLst/>
                <a:gdLst>
                  <a:gd name="T0" fmla="*/ 188 w 200"/>
                  <a:gd name="T1" fmla="*/ 186 h 186"/>
                  <a:gd name="T2" fmla="*/ 0 w 200"/>
                  <a:gd name="T3" fmla="*/ 186 h 186"/>
                  <a:gd name="T4" fmla="*/ 0 w 200"/>
                  <a:gd name="T5" fmla="*/ 8 h 186"/>
                  <a:gd name="T6" fmla="*/ 14 w 200"/>
                  <a:gd name="T7" fmla="*/ 8 h 186"/>
                  <a:gd name="T8" fmla="*/ 14 w 200"/>
                  <a:gd name="T9" fmla="*/ 172 h 186"/>
                  <a:gd name="T10" fmla="*/ 188 w 200"/>
                  <a:gd name="T11" fmla="*/ 172 h 186"/>
                  <a:gd name="T12" fmla="*/ 188 w 200"/>
                  <a:gd name="T13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86">
                    <a:moveTo>
                      <a:pt x="188" y="186"/>
                    </a:moveTo>
                    <a:cubicBezTo>
                      <a:pt x="175" y="186"/>
                      <a:pt x="0" y="186"/>
                      <a:pt x="0" y="186"/>
                    </a:cubicBezTo>
                    <a:cubicBezTo>
                      <a:pt x="0" y="186"/>
                      <a:pt x="0" y="15"/>
                      <a:pt x="0" y="8"/>
                    </a:cubicBezTo>
                    <a:cubicBezTo>
                      <a:pt x="0" y="2"/>
                      <a:pt x="14" y="0"/>
                      <a:pt x="14" y="8"/>
                    </a:cubicBezTo>
                    <a:cubicBezTo>
                      <a:pt x="14" y="17"/>
                      <a:pt x="14" y="172"/>
                      <a:pt x="14" y="172"/>
                    </a:cubicBezTo>
                    <a:cubicBezTo>
                      <a:pt x="14" y="172"/>
                      <a:pt x="178" y="172"/>
                      <a:pt x="188" y="172"/>
                    </a:cubicBezTo>
                    <a:cubicBezTo>
                      <a:pt x="197" y="172"/>
                      <a:pt x="200" y="186"/>
                      <a:pt x="188" y="1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32" name="Freeform 277"/>
              <p:cNvSpPr>
                <a:spLocks/>
              </p:cNvSpPr>
              <p:nvPr/>
            </p:nvSpPr>
            <p:spPr bwMode="auto">
              <a:xfrm>
                <a:off x="7137400" y="2048615"/>
                <a:ext cx="347663" cy="287338"/>
              </a:xfrm>
              <a:custGeom>
                <a:avLst/>
                <a:gdLst>
                  <a:gd name="T0" fmla="*/ 4 w 147"/>
                  <a:gd name="T1" fmla="*/ 121 h 121"/>
                  <a:gd name="T2" fmla="*/ 2 w 147"/>
                  <a:gd name="T3" fmla="*/ 120 h 121"/>
                  <a:gd name="T4" fmla="*/ 1 w 147"/>
                  <a:gd name="T5" fmla="*/ 115 h 121"/>
                  <a:gd name="T6" fmla="*/ 16 w 147"/>
                  <a:gd name="T7" fmla="*/ 90 h 121"/>
                  <a:gd name="T8" fmla="*/ 21 w 147"/>
                  <a:gd name="T9" fmla="*/ 89 h 121"/>
                  <a:gd name="T10" fmla="*/ 37 w 147"/>
                  <a:gd name="T11" fmla="*/ 99 h 121"/>
                  <a:gd name="T12" fmla="*/ 86 w 147"/>
                  <a:gd name="T13" fmla="*/ 36 h 121"/>
                  <a:gd name="T14" fmla="*/ 90 w 147"/>
                  <a:gd name="T15" fmla="*/ 34 h 121"/>
                  <a:gd name="T16" fmla="*/ 93 w 147"/>
                  <a:gd name="T17" fmla="*/ 37 h 121"/>
                  <a:gd name="T18" fmla="*/ 102 w 147"/>
                  <a:gd name="T19" fmla="*/ 67 h 121"/>
                  <a:gd name="T20" fmla="*/ 139 w 147"/>
                  <a:gd name="T21" fmla="*/ 3 h 121"/>
                  <a:gd name="T22" fmla="*/ 144 w 147"/>
                  <a:gd name="T23" fmla="*/ 1 h 121"/>
                  <a:gd name="T24" fmla="*/ 146 w 147"/>
                  <a:gd name="T25" fmla="*/ 7 h 121"/>
                  <a:gd name="T26" fmla="*/ 105 w 147"/>
                  <a:gd name="T27" fmla="*/ 79 h 121"/>
                  <a:gd name="T28" fmla="*/ 101 w 147"/>
                  <a:gd name="T29" fmla="*/ 81 h 121"/>
                  <a:gd name="T30" fmla="*/ 97 w 147"/>
                  <a:gd name="T31" fmla="*/ 78 h 121"/>
                  <a:gd name="T32" fmla="*/ 87 w 147"/>
                  <a:gd name="T33" fmla="*/ 47 h 121"/>
                  <a:gd name="T34" fmla="*/ 42 w 147"/>
                  <a:gd name="T35" fmla="*/ 107 h 121"/>
                  <a:gd name="T36" fmla="*/ 36 w 147"/>
                  <a:gd name="T37" fmla="*/ 108 h 121"/>
                  <a:gd name="T38" fmla="*/ 21 w 147"/>
                  <a:gd name="T39" fmla="*/ 98 h 121"/>
                  <a:gd name="T40" fmla="*/ 8 w 147"/>
                  <a:gd name="T41" fmla="*/ 119 h 121"/>
                  <a:gd name="T42" fmla="*/ 4 w 147"/>
                  <a:gd name="T4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7" h="121">
                    <a:moveTo>
                      <a:pt x="4" y="121"/>
                    </a:moveTo>
                    <a:cubicBezTo>
                      <a:pt x="3" y="121"/>
                      <a:pt x="3" y="121"/>
                      <a:pt x="2" y="120"/>
                    </a:cubicBezTo>
                    <a:cubicBezTo>
                      <a:pt x="0" y="119"/>
                      <a:pt x="0" y="117"/>
                      <a:pt x="1" y="115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89"/>
                      <a:pt x="19" y="88"/>
                      <a:pt x="21" y="89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7" y="35"/>
                      <a:pt x="88" y="34"/>
                      <a:pt x="90" y="34"/>
                    </a:cubicBezTo>
                    <a:cubicBezTo>
                      <a:pt x="91" y="35"/>
                      <a:pt x="92" y="36"/>
                      <a:pt x="93" y="37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40" y="1"/>
                      <a:pt x="142" y="0"/>
                      <a:pt x="144" y="1"/>
                    </a:cubicBezTo>
                    <a:cubicBezTo>
                      <a:pt x="146" y="3"/>
                      <a:pt x="147" y="5"/>
                      <a:pt x="146" y="7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80"/>
                      <a:pt x="102" y="81"/>
                      <a:pt x="101" y="81"/>
                    </a:cubicBezTo>
                    <a:cubicBezTo>
                      <a:pt x="99" y="81"/>
                      <a:pt x="98" y="80"/>
                      <a:pt x="97" y="78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0" y="108"/>
                      <a:pt x="38" y="109"/>
                      <a:pt x="36" y="10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7" y="120"/>
                      <a:pt x="6" y="121"/>
                      <a:pt x="4" y="1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4697801" y="2923769"/>
              <a:ext cx="24632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手机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App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演示</a:t>
              </a:r>
              <a:endParaRPr lang="zh-CN" altLang="en-US" sz="32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833093" y="3763355"/>
              <a:ext cx="705805" cy="620127"/>
              <a:chOff x="3887569" y="2901481"/>
              <a:chExt cx="549276" cy="482600"/>
            </a:xfrm>
          </p:grpSpPr>
          <p:sp>
            <p:nvSpPr>
              <p:cNvPr id="35" name="Freeform 212"/>
              <p:cNvSpPr>
                <a:spLocks noEditPoints="1"/>
              </p:cNvSpPr>
              <p:nvPr/>
            </p:nvSpPr>
            <p:spPr bwMode="auto">
              <a:xfrm>
                <a:off x="3887569" y="3009431"/>
                <a:ext cx="381000" cy="374650"/>
              </a:xfrm>
              <a:custGeom>
                <a:avLst/>
                <a:gdLst>
                  <a:gd name="T0" fmla="*/ 161 w 161"/>
                  <a:gd name="T1" fmla="*/ 63 h 158"/>
                  <a:gd name="T2" fmla="*/ 157 w 161"/>
                  <a:gd name="T3" fmla="*/ 58 h 158"/>
                  <a:gd name="T4" fmla="*/ 142 w 161"/>
                  <a:gd name="T5" fmla="*/ 58 h 158"/>
                  <a:gd name="T6" fmla="*/ 136 w 161"/>
                  <a:gd name="T7" fmla="*/ 54 h 158"/>
                  <a:gd name="T8" fmla="*/ 129 w 161"/>
                  <a:gd name="T9" fmla="*/ 43 h 158"/>
                  <a:gd name="T10" fmla="*/ 129 w 161"/>
                  <a:gd name="T11" fmla="*/ 35 h 158"/>
                  <a:gd name="T12" fmla="*/ 136 w 161"/>
                  <a:gd name="T13" fmla="*/ 23 h 158"/>
                  <a:gd name="T14" fmla="*/ 134 w 161"/>
                  <a:gd name="T15" fmla="*/ 17 h 158"/>
                  <a:gd name="T16" fmla="*/ 107 w 161"/>
                  <a:gd name="T17" fmla="*/ 1 h 158"/>
                  <a:gd name="T18" fmla="*/ 101 w 161"/>
                  <a:gd name="T19" fmla="*/ 3 h 158"/>
                  <a:gd name="T20" fmla="*/ 94 w 161"/>
                  <a:gd name="T21" fmla="*/ 15 h 158"/>
                  <a:gd name="T22" fmla="*/ 87 w 161"/>
                  <a:gd name="T23" fmla="*/ 19 h 158"/>
                  <a:gd name="T24" fmla="*/ 74 w 161"/>
                  <a:gd name="T25" fmla="*/ 19 h 158"/>
                  <a:gd name="T26" fmla="*/ 67 w 161"/>
                  <a:gd name="T27" fmla="*/ 16 h 158"/>
                  <a:gd name="T28" fmla="*/ 60 w 161"/>
                  <a:gd name="T29" fmla="*/ 3 h 158"/>
                  <a:gd name="T30" fmla="*/ 54 w 161"/>
                  <a:gd name="T31" fmla="*/ 1 h 158"/>
                  <a:gd name="T32" fmla="*/ 27 w 161"/>
                  <a:gd name="T33" fmla="*/ 17 h 158"/>
                  <a:gd name="T34" fmla="*/ 25 w 161"/>
                  <a:gd name="T35" fmla="*/ 23 h 158"/>
                  <a:gd name="T36" fmla="*/ 33 w 161"/>
                  <a:gd name="T37" fmla="*/ 36 h 158"/>
                  <a:gd name="T38" fmla="*/ 33 w 161"/>
                  <a:gd name="T39" fmla="*/ 43 h 158"/>
                  <a:gd name="T40" fmla="*/ 27 w 161"/>
                  <a:gd name="T41" fmla="*/ 52 h 158"/>
                  <a:gd name="T42" fmla="*/ 19 w 161"/>
                  <a:gd name="T43" fmla="*/ 59 h 158"/>
                  <a:gd name="T44" fmla="*/ 5 w 161"/>
                  <a:gd name="T45" fmla="*/ 59 h 158"/>
                  <a:gd name="T46" fmla="*/ 0 w 161"/>
                  <a:gd name="T47" fmla="*/ 63 h 158"/>
                  <a:gd name="T48" fmla="*/ 0 w 161"/>
                  <a:gd name="T49" fmla="*/ 95 h 158"/>
                  <a:gd name="T50" fmla="*/ 5 w 161"/>
                  <a:gd name="T51" fmla="*/ 99 h 158"/>
                  <a:gd name="T52" fmla="*/ 20 w 161"/>
                  <a:gd name="T53" fmla="*/ 99 h 158"/>
                  <a:gd name="T54" fmla="*/ 26 w 161"/>
                  <a:gd name="T55" fmla="*/ 103 h 158"/>
                  <a:gd name="T56" fmla="*/ 33 w 161"/>
                  <a:gd name="T57" fmla="*/ 114 h 158"/>
                  <a:gd name="T58" fmla="*/ 33 w 161"/>
                  <a:gd name="T59" fmla="*/ 122 h 158"/>
                  <a:gd name="T60" fmla="*/ 26 w 161"/>
                  <a:gd name="T61" fmla="*/ 135 h 158"/>
                  <a:gd name="T62" fmla="*/ 27 w 161"/>
                  <a:gd name="T63" fmla="*/ 141 h 158"/>
                  <a:gd name="T64" fmla="*/ 55 w 161"/>
                  <a:gd name="T65" fmla="*/ 156 h 158"/>
                  <a:gd name="T66" fmla="*/ 61 w 161"/>
                  <a:gd name="T67" fmla="*/ 155 h 158"/>
                  <a:gd name="T68" fmla="*/ 68 w 161"/>
                  <a:gd name="T69" fmla="*/ 142 h 158"/>
                  <a:gd name="T70" fmla="*/ 75 w 161"/>
                  <a:gd name="T71" fmla="*/ 138 h 158"/>
                  <a:gd name="T72" fmla="*/ 88 w 161"/>
                  <a:gd name="T73" fmla="*/ 138 h 158"/>
                  <a:gd name="T74" fmla="*/ 94 w 161"/>
                  <a:gd name="T75" fmla="*/ 142 h 158"/>
                  <a:gd name="T76" fmla="*/ 102 w 161"/>
                  <a:gd name="T77" fmla="*/ 155 h 158"/>
                  <a:gd name="T78" fmla="*/ 108 w 161"/>
                  <a:gd name="T79" fmla="*/ 156 h 158"/>
                  <a:gd name="T80" fmla="*/ 135 w 161"/>
                  <a:gd name="T81" fmla="*/ 140 h 158"/>
                  <a:gd name="T82" fmla="*/ 137 w 161"/>
                  <a:gd name="T83" fmla="*/ 134 h 158"/>
                  <a:gd name="T84" fmla="*/ 129 w 161"/>
                  <a:gd name="T85" fmla="*/ 122 h 158"/>
                  <a:gd name="T86" fmla="*/ 129 w 161"/>
                  <a:gd name="T87" fmla="*/ 115 h 158"/>
                  <a:gd name="T88" fmla="*/ 135 w 161"/>
                  <a:gd name="T89" fmla="*/ 105 h 158"/>
                  <a:gd name="T90" fmla="*/ 142 w 161"/>
                  <a:gd name="T91" fmla="*/ 99 h 158"/>
                  <a:gd name="T92" fmla="*/ 157 w 161"/>
                  <a:gd name="T93" fmla="*/ 99 h 158"/>
                  <a:gd name="T94" fmla="*/ 161 w 161"/>
                  <a:gd name="T95" fmla="*/ 94 h 158"/>
                  <a:gd name="T96" fmla="*/ 161 w 161"/>
                  <a:gd name="T97" fmla="*/ 63 h 158"/>
                  <a:gd name="T98" fmla="*/ 81 w 161"/>
                  <a:gd name="T99" fmla="*/ 119 h 158"/>
                  <a:gd name="T100" fmla="*/ 40 w 161"/>
                  <a:gd name="T101" fmla="*/ 78 h 158"/>
                  <a:gd name="T102" fmla="*/ 81 w 161"/>
                  <a:gd name="T103" fmla="*/ 37 h 158"/>
                  <a:gd name="T104" fmla="*/ 122 w 161"/>
                  <a:gd name="T105" fmla="*/ 78 h 158"/>
                  <a:gd name="T106" fmla="*/ 81 w 161"/>
                  <a:gd name="T107" fmla="*/ 11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1" h="158">
                    <a:moveTo>
                      <a:pt x="161" y="63"/>
                    </a:moveTo>
                    <a:cubicBezTo>
                      <a:pt x="161" y="60"/>
                      <a:pt x="159" y="58"/>
                      <a:pt x="157" y="58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0" y="58"/>
                      <a:pt x="137" y="57"/>
                      <a:pt x="136" y="54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8" y="41"/>
                      <a:pt x="128" y="38"/>
                      <a:pt x="129" y="35"/>
                    </a:cubicBezTo>
                    <a:cubicBezTo>
                      <a:pt x="136" y="23"/>
                      <a:pt x="136" y="23"/>
                      <a:pt x="136" y="23"/>
                    </a:cubicBezTo>
                    <a:cubicBezTo>
                      <a:pt x="137" y="21"/>
                      <a:pt x="137" y="18"/>
                      <a:pt x="134" y="17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5" y="0"/>
                      <a:pt x="102" y="1"/>
                      <a:pt x="101" y="3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3" y="18"/>
                      <a:pt x="90" y="19"/>
                      <a:pt x="87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2" y="19"/>
                      <a:pt x="69" y="18"/>
                      <a:pt x="67" y="16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9" y="1"/>
                      <a:pt x="56" y="0"/>
                      <a:pt x="54" y="1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8"/>
                      <a:pt x="24" y="21"/>
                      <a:pt x="25" y="23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8"/>
                      <a:pt x="34" y="41"/>
                      <a:pt x="33" y="43"/>
                    </a:cubicBezTo>
                    <a:cubicBezTo>
                      <a:pt x="31" y="44"/>
                      <a:pt x="28" y="50"/>
                      <a:pt x="27" y="52"/>
                    </a:cubicBezTo>
                    <a:cubicBezTo>
                      <a:pt x="26" y="54"/>
                      <a:pt x="22" y="59"/>
                      <a:pt x="19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59"/>
                      <a:pt x="0" y="61"/>
                      <a:pt x="0" y="6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3" y="99"/>
                      <a:pt x="5" y="99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2" y="99"/>
                      <a:pt x="25" y="101"/>
                      <a:pt x="26" y="103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6"/>
                      <a:pt x="34" y="120"/>
                      <a:pt x="33" y="122"/>
                    </a:cubicBezTo>
                    <a:cubicBezTo>
                      <a:pt x="26" y="135"/>
                      <a:pt x="26" y="135"/>
                      <a:pt x="26" y="135"/>
                    </a:cubicBezTo>
                    <a:cubicBezTo>
                      <a:pt x="24" y="137"/>
                      <a:pt x="25" y="140"/>
                      <a:pt x="27" y="141"/>
                    </a:cubicBezTo>
                    <a:cubicBezTo>
                      <a:pt x="55" y="156"/>
                      <a:pt x="55" y="156"/>
                      <a:pt x="55" y="156"/>
                    </a:cubicBezTo>
                    <a:cubicBezTo>
                      <a:pt x="57" y="158"/>
                      <a:pt x="59" y="157"/>
                      <a:pt x="61" y="155"/>
                    </a:cubicBezTo>
                    <a:cubicBezTo>
                      <a:pt x="68" y="142"/>
                      <a:pt x="68" y="142"/>
                      <a:pt x="68" y="142"/>
                    </a:cubicBezTo>
                    <a:cubicBezTo>
                      <a:pt x="69" y="140"/>
                      <a:pt x="72" y="138"/>
                      <a:pt x="75" y="138"/>
                    </a:cubicBezTo>
                    <a:cubicBezTo>
                      <a:pt x="88" y="138"/>
                      <a:pt x="88" y="138"/>
                      <a:pt x="88" y="138"/>
                    </a:cubicBezTo>
                    <a:cubicBezTo>
                      <a:pt x="90" y="138"/>
                      <a:pt x="93" y="140"/>
                      <a:pt x="94" y="142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3" y="157"/>
                      <a:pt x="106" y="157"/>
                      <a:pt x="108" y="156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37" y="139"/>
                      <a:pt x="138" y="136"/>
                      <a:pt x="137" y="134"/>
                    </a:cubicBezTo>
                    <a:cubicBezTo>
                      <a:pt x="129" y="122"/>
                      <a:pt x="129" y="122"/>
                      <a:pt x="129" y="122"/>
                    </a:cubicBezTo>
                    <a:cubicBezTo>
                      <a:pt x="128" y="119"/>
                      <a:pt x="128" y="116"/>
                      <a:pt x="129" y="115"/>
                    </a:cubicBezTo>
                    <a:cubicBezTo>
                      <a:pt x="130" y="113"/>
                      <a:pt x="134" y="107"/>
                      <a:pt x="135" y="105"/>
                    </a:cubicBezTo>
                    <a:cubicBezTo>
                      <a:pt x="136" y="104"/>
                      <a:pt x="140" y="99"/>
                      <a:pt x="142" y="99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9" y="99"/>
                      <a:pt x="161" y="97"/>
                      <a:pt x="161" y="94"/>
                    </a:cubicBezTo>
                    <a:lnTo>
                      <a:pt x="161" y="63"/>
                    </a:lnTo>
                    <a:close/>
                    <a:moveTo>
                      <a:pt x="81" y="119"/>
                    </a:moveTo>
                    <a:cubicBezTo>
                      <a:pt x="58" y="119"/>
                      <a:pt x="40" y="100"/>
                      <a:pt x="40" y="78"/>
                    </a:cubicBezTo>
                    <a:cubicBezTo>
                      <a:pt x="40" y="55"/>
                      <a:pt x="58" y="37"/>
                      <a:pt x="81" y="37"/>
                    </a:cubicBezTo>
                    <a:cubicBezTo>
                      <a:pt x="104" y="37"/>
                      <a:pt x="122" y="55"/>
                      <a:pt x="122" y="78"/>
                    </a:cubicBezTo>
                    <a:cubicBezTo>
                      <a:pt x="122" y="100"/>
                      <a:pt x="104" y="119"/>
                      <a:pt x="81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36" name="Freeform 214"/>
              <p:cNvSpPr>
                <a:spLocks noEditPoints="1"/>
              </p:cNvSpPr>
              <p:nvPr/>
            </p:nvSpPr>
            <p:spPr bwMode="auto">
              <a:xfrm>
                <a:off x="4213007" y="2901481"/>
                <a:ext cx="223838" cy="219075"/>
              </a:xfrm>
              <a:custGeom>
                <a:avLst/>
                <a:gdLst>
                  <a:gd name="T0" fmla="*/ 95 w 95"/>
                  <a:gd name="T1" fmla="*/ 37 h 93"/>
                  <a:gd name="T2" fmla="*/ 92 w 95"/>
                  <a:gd name="T3" fmla="*/ 34 h 93"/>
                  <a:gd name="T4" fmla="*/ 83 w 95"/>
                  <a:gd name="T5" fmla="*/ 35 h 93"/>
                  <a:gd name="T6" fmla="*/ 80 w 95"/>
                  <a:gd name="T7" fmla="*/ 32 h 93"/>
                  <a:gd name="T8" fmla="*/ 76 w 95"/>
                  <a:gd name="T9" fmla="*/ 25 h 93"/>
                  <a:gd name="T10" fmla="*/ 76 w 95"/>
                  <a:gd name="T11" fmla="*/ 21 h 93"/>
                  <a:gd name="T12" fmla="*/ 80 w 95"/>
                  <a:gd name="T13" fmla="*/ 14 h 93"/>
                  <a:gd name="T14" fmla="*/ 79 w 95"/>
                  <a:gd name="T15" fmla="*/ 10 h 93"/>
                  <a:gd name="T16" fmla="*/ 63 w 95"/>
                  <a:gd name="T17" fmla="*/ 1 h 93"/>
                  <a:gd name="T18" fmla="*/ 59 w 95"/>
                  <a:gd name="T19" fmla="*/ 2 h 93"/>
                  <a:gd name="T20" fmla="*/ 55 w 95"/>
                  <a:gd name="T21" fmla="*/ 9 h 93"/>
                  <a:gd name="T22" fmla="*/ 51 w 95"/>
                  <a:gd name="T23" fmla="*/ 11 h 93"/>
                  <a:gd name="T24" fmla="*/ 43 w 95"/>
                  <a:gd name="T25" fmla="*/ 11 h 93"/>
                  <a:gd name="T26" fmla="*/ 39 w 95"/>
                  <a:gd name="T27" fmla="*/ 9 h 93"/>
                  <a:gd name="T28" fmla="*/ 35 w 95"/>
                  <a:gd name="T29" fmla="*/ 2 h 93"/>
                  <a:gd name="T30" fmla="*/ 32 w 95"/>
                  <a:gd name="T31" fmla="*/ 1 h 93"/>
                  <a:gd name="T32" fmla="*/ 16 w 95"/>
                  <a:gd name="T33" fmla="*/ 10 h 93"/>
                  <a:gd name="T34" fmla="*/ 15 w 95"/>
                  <a:gd name="T35" fmla="*/ 14 h 93"/>
                  <a:gd name="T36" fmla="*/ 19 w 95"/>
                  <a:gd name="T37" fmla="*/ 21 h 93"/>
                  <a:gd name="T38" fmla="*/ 19 w 95"/>
                  <a:gd name="T39" fmla="*/ 25 h 93"/>
                  <a:gd name="T40" fmla="*/ 16 w 95"/>
                  <a:gd name="T41" fmla="*/ 31 h 93"/>
                  <a:gd name="T42" fmla="*/ 11 w 95"/>
                  <a:gd name="T43" fmla="*/ 35 h 93"/>
                  <a:gd name="T44" fmla="*/ 3 w 95"/>
                  <a:gd name="T45" fmla="*/ 35 h 93"/>
                  <a:gd name="T46" fmla="*/ 0 w 95"/>
                  <a:gd name="T47" fmla="*/ 37 h 93"/>
                  <a:gd name="T48" fmla="*/ 0 w 95"/>
                  <a:gd name="T49" fmla="*/ 56 h 93"/>
                  <a:gd name="T50" fmla="*/ 3 w 95"/>
                  <a:gd name="T51" fmla="*/ 58 h 93"/>
                  <a:gd name="T52" fmla="*/ 11 w 95"/>
                  <a:gd name="T53" fmla="*/ 58 h 93"/>
                  <a:gd name="T54" fmla="*/ 15 w 95"/>
                  <a:gd name="T55" fmla="*/ 61 h 93"/>
                  <a:gd name="T56" fmla="*/ 19 w 95"/>
                  <a:gd name="T57" fmla="*/ 68 h 93"/>
                  <a:gd name="T58" fmla="*/ 19 w 95"/>
                  <a:gd name="T59" fmla="*/ 72 h 93"/>
                  <a:gd name="T60" fmla="*/ 15 w 95"/>
                  <a:gd name="T61" fmla="*/ 79 h 93"/>
                  <a:gd name="T62" fmla="*/ 16 w 95"/>
                  <a:gd name="T63" fmla="*/ 83 h 93"/>
                  <a:gd name="T64" fmla="*/ 32 w 95"/>
                  <a:gd name="T65" fmla="*/ 92 h 93"/>
                  <a:gd name="T66" fmla="*/ 35 w 95"/>
                  <a:gd name="T67" fmla="*/ 91 h 93"/>
                  <a:gd name="T68" fmla="*/ 40 w 95"/>
                  <a:gd name="T69" fmla="*/ 84 h 93"/>
                  <a:gd name="T70" fmla="*/ 44 w 95"/>
                  <a:gd name="T71" fmla="*/ 82 h 93"/>
                  <a:gd name="T72" fmla="*/ 51 w 95"/>
                  <a:gd name="T73" fmla="*/ 82 h 93"/>
                  <a:gd name="T74" fmla="*/ 55 w 95"/>
                  <a:gd name="T75" fmla="*/ 84 h 93"/>
                  <a:gd name="T76" fmla="*/ 60 w 95"/>
                  <a:gd name="T77" fmla="*/ 91 h 93"/>
                  <a:gd name="T78" fmla="*/ 63 w 95"/>
                  <a:gd name="T79" fmla="*/ 92 h 93"/>
                  <a:gd name="T80" fmla="*/ 79 w 95"/>
                  <a:gd name="T81" fmla="*/ 83 h 93"/>
                  <a:gd name="T82" fmla="*/ 80 w 95"/>
                  <a:gd name="T83" fmla="*/ 79 h 93"/>
                  <a:gd name="T84" fmla="*/ 76 w 95"/>
                  <a:gd name="T85" fmla="*/ 72 h 93"/>
                  <a:gd name="T86" fmla="*/ 76 w 95"/>
                  <a:gd name="T87" fmla="*/ 68 h 93"/>
                  <a:gd name="T88" fmla="*/ 79 w 95"/>
                  <a:gd name="T89" fmla="*/ 62 h 93"/>
                  <a:gd name="T90" fmla="*/ 84 w 95"/>
                  <a:gd name="T91" fmla="*/ 58 h 93"/>
                  <a:gd name="T92" fmla="*/ 92 w 95"/>
                  <a:gd name="T93" fmla="*/ 58 h 93"/>
                  <a:gd name="T94" fmla="*/ 95 w 95"/>
                  <a:gd name="T95" fmla="*/ 56 h 93"/>
                  <a:gd name="T96" fmla="*/ 95 w 95"/>
                  <a:gd name="T97" fmla="*/ 37 h 93"/>
                  <a:gd name="T98" fmla="*/ 47 w 95"/>
                  <a:gd name="T99" fmla="*/ 70 h 93"/>
                  <a:gd name="T100" fmla="*/ 23 w 95"/>
                  <a:gd name="T101" fmla="*/ 46 h 93"/>
                  <a:gd name="T102" fmla="*/ 47 w 95"/>
                  <a:gd name="T103" fmla="*/ 22 h 93"/>
                  <a:gd name="T104" fmla="*/ 72 w 95"/>
                  <a:gd name="T105" fmla="*/ 46 h 93"/>
                  <a:gd name="T106" fmla="*/ 47 w 95"/>
                  <a:gd name="T107" fmla="*/ 7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93">
                    <a:moveTo>
                      <a:pt x="95" y="37"/>
                    </a:moveTo>
                    <a:cubicBezTo>
                      <a:pt x="95" y="36"/>
                      <a:pt x="94" y="34"/>
                      <a:pt x="92" y="34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82" y="35"/>
                      <a:pt x="80" y="33"/>
                      <a:pt x="80" y="32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2"/>
                      <a:pt x="76" y="2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1" y="12"/>
                      <a:pt x="80" y="11"/>
                      <a:pt x="79" y="10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0"/>
                      <a:pt x="60" y="1"/>
                      <a:pt x="59" y="2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11"/>
                      <a:pt x="53" y="11"/>
                      <a:pt x="51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0" y="11"/>
                      <a:pt x="39" y="9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1"/>
                      <a:pt x="33" y="0"/>
                      <a:pt x="32" y="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3"/>
                      <a:pt x="15" y="1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0" y="23"/>
                      <a:pt x="20" y="24"/>
                      <a:pt x="19" y="25"/>
                    </a:cubicBezTo>
                    <a:cubicBezTo>
                      <a:pt x="18" y="26"/>
                      <a:pt x="16" y="30"/>
                      <a:pt x="16" y="31"/>
                    </a:cubicBezTo>
                    <a:cubicBezTo>
                      <a:pt x="15" y="32"/>
                      <a:pt x="13" y="35"/>
                      <a:pt x="11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5"/>
                      <a:pt x="0" y="36"/>
                      <a:pt x="0" y="3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1" y="59"/>
                      <a:pt x="3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60"/>
                      <a:pt x="15" y="61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9"/>
                      <a:pt x="20" y="71"/>
                      <a:pt x="19" y="72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4" y="81"/>
                      <a:pt x="15" y="82"/>
                      <a:pt x="16" y="83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3"/>
                      <a:pt x="35" y="92"/>
                      <a:pt x="35" y="91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2"/>
                      <a:pt x="42" y="82"/>
                      <a:pt x="44" y="82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3" y="81"/>
                      <a:pt x="55" y="82"/>
                      <a:pt x="55" y="84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60" y="92"/>
                      <a:pt x="62" y="93"/>
                      <a:pt x="63" y="92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0" y="82"/>
                      <a:pt x="81" y="80"/>
                      <a:pt x="80" y="79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5" y="70"/>
                      <a:pt x="75" y="69"/>
                      <a:pt x="76" y="68"/>
                    </a:cubicBezTo>
                    <a:cubicBezTo>
                      <a:pt x="77" y="67"/>
                      <a:pt x="79" y="63"/>
                      <a:pt x="79" y="62"/>
                    </a:cubicBezTo>
                    <a:cubicBezTo>
                      <a:pt x="80" y="61"/>
                      <a:pt x="82" y="58"/>
                      <a:pt x="84" y="5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4" y="58"/>
                      <a:pt x="95" y="57"/>
                      <a:pt x="95" y="56"/>
                    </a:cubicBezTo>
                    <a:lnTo>
                      <a:pt x="95" y="37"/>
                    </a:lnTo>
                    <a:close/>
                    <a:moveTo>
                      <a:pt x="47" y="70"/>
                    </a:moveTo>
                    <a:cubicBezTo>
                      <a:pt x="34" y="70"/>
                      <a:pt x="23" y="59"/>
                      <a:pt x="23" y="46"/>
                    </a:cubicBezTo>
                    <a:cubicBezTo>
                      <a:pt x="23" y="33"/>
                      <a:pt x="34" y="22"/>
                      <a:pt x="47" y="22"/>
                    </a:cubicBezTo>
                    <a:cubicBezTo>
                      <a:pt x="61" y="22"/>
                      <a:pt x="72" y="33"/>
                      <a:pt x="72" y="46"/>
                    </a:cubicBezTo>
                    <a:cubicBezTo>
                      <a:pt x="72" y="59"/>
                      <a:pt x="61" y="70"/>
                      <a:pt x="47" y="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883308" y="2927122"/>
              <a:ext cx="649682" cy="609615"/>
              <a:chOff x="5614989" y="1067520"/>
              <a:chExt cx="360361" cy="338137"/>
            </a:xfrm>
          </p:grpSpPr>
          <p:sp>
            <p:nvSpPr>
              <p:cNvPr id="38" name="Freeform 119"/>
              <p:cNvSpPr>
                <a:spLocks/>
              </p:cNvSpPr>
              <p:nvPr/>
            </p:nvSpPr>
            <p:spPr bwMode="auto">
              <a:xfrm>
                <a:off x="5651500" y="1129434"/>
                <a:ext cx="288925" cy="231775"/>
              </a:xfrm>
              <a:custGeom>
                <a:avLst/>
                <a:gdLst>
                  <a:gd name="T0" fmla="*/ 13 w 182"/>
                  <a:gd name="T1" fmla="*/ 146 h 146"/>
                  <a:gd name="T2" fmla="*/ 0 w 182"/>
                  <a:gd name="T3" fmla="*/ 143 h 146"/>
                  <a:gd name="T4" fmla="*/ 34 w 182"/>
                  <a:gd name="T5" fmla="*/ 0 h 146"/>
                  <a:gd name="T6" fmla="*/ 182 w 182"/>
                  <a:gd name="T7" fmla="*/ 34 h 146"/>
                  <a:gd name="T8" fmla="*/ 179 w 182"/>
                  <a:gd name="T9" fmla="*/ 48 h 146"/>
                  <a:gd name="T10" fmla="*/ 43 w 182"/>
                  <a:gd name="T11" fmla="*/ 15 h 146"/>
                  <a:gd name="T12" fmla="*/ 13 w 182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146">
                    <a:moveTo>
                      <a:pt x="13" y="146"/>
                    </a:moveTo>
                    <a:lnTo>
                      <a:pt x="0" y="143"/>
                    </a:lnTo>
                    <a:lnTo>
                      <a:pt x="34" y="0"/>
                    </a:lnTo>
                    <a:lnTo>
                      <a:pt x="182" y="34"/>
                    </a:lnTo>
                    <a:lnTo>
                      <a:pt x="179" y="48"/>
                    </a:lnTo>
                    <a:lnTo>
                      <a:pt x="43" y="15"/>
                    </a:lnTo>
                    <a:lnTo>
                      <a:pt x="13" y="1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39" name="Freeform 120"/>
              <p:cNvSpPr>
                <a:spLocks/>
              </p:cNvSpPr>
              <p:nvPr/>
            </p:nvSpPr>
            <p:spPr bwMode="auto">
              <a:xfrm>
                <a:off x="5638801" y="1067520"/>
                <a:ext cx="147638" cy="149225"/>
              </a:xfrm>
              <a:custGeom>
                <a:avLst/>
                <a:gdLst>
                  <a:gd name="T0" fmla="*/ 59 w 62"/>
                  <a:gd name="T1" fmla="*/ 38 h 63"/>
                  <a:gd name="T2" fmla="*/ 25 w 62"/>
                  <a:gd name="T3" fmla="*/ 59 h 63"/>
                  <a:gd name="T4" fmla="*/ 3 w 62"/>
                  <a:gd name="T5" fmla="*/ 25 h 63"/>
                  <a:gd name="T6" fmla="*/ 38 w 62"/>
                  <a:gd name="T7" fmla="*/ 4 h 63"/>
                  <a:gd name="T8" fmla="*/ 59 w 62"/>
                  <a:gd name="T9" fmla="*/ 3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3">
                    <a:moveTo>
                      <a:pt x="59" y="38"/>
                    </a:moveTo>
                    <a:cubicBezTo>
                      <a:pt x="55" y="53"/>
                      <a:pt x="40" y="63"/>
                      <a:pt x="25" y="59"/>
                    </a:cubicBezTo>
                    <a:cubicBezTo>
                      <a:pt x="9" y="56"/>
                      <a:pt x="0" y="40"/>
                      <a:pt x="3" y="25"/>
                    </a:cubicBezTo>
                    <a:cubicBezTo>
                      <a:pt x="7" y="9"/>
                      <a:pt x="22" y="0"/>
                      <a:pt x="38" y="4"/>
                    </a:cubicBezTo>
                    <a:cubicBezTo>
                      <a:pt x="53" y="7"/>
                      <a:pt x="62" y="22"/>
                      <a:pt x="59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40" name="Freeform 121"/>
              <p:cNvSpPr>
                <a:spLocks/>
              </p:cNvSpPr>
              <p:nvPr/>
            </p:nvSpPr>
            <p:spPr bwMode="auto">
              <a:xfrm>
                <a:off x="5614989" y="1313582"/>
                <a:ext cx="93663" cy="92075"/>
              </a:xfrm>
              <a:custGeom>
                <a:avLst/>
                <a:gdLst>
                  <a:gd name="T0" fmla="*/ 37 w 39"/>
                  <a:gd name="T1" fmla="*/ 23 h 39"/>
                  <a:gd name="T2" fmla="*/ 15 w 39"/>
                  <a:gd name="T3" fmla="*/ 37 h 39"/>
                  <a:gd name="T4" fmla="*/ 2 w 39"/>
                  <a:gd name="T5" fmla="*/ 15 h 39"/>
                  <a:gd name="T6" fmla="*/ 24 w 39"/>
                  <a:gd name="T7" fmla="*/ 2 h 39"/>
                  <a:gd name="T8" fmla="*/ 37 w 39"/>
                  <a:gd name="T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37" y="23"/>
                    </a:moveTo>
                    <a:cubicBezTo>
                      <a:pt x="35" y="33"/>
                      <a:pt x="25" y="39"/>
                      <a:pt x="15" y="37"/>
                    </a:cubicBezTo>
                    <a:cubicBezTo>
                      <a:pt x="6" y="34"/>
                      <a:pt x="0" y="25"/>
                      <a:pt x="2" y="15"/>
                    </a:cubicBezTo>
                    <a:cubicBezTo>
                      <a:pt x="4" y="5"/>
                      <a:pt x="14" y="0"/>
                      <a:pt x="24" y="2"/>
                    </a:cubicBezTo>
                    <a:cubicBezTo>
                      <a:pt x="33" y="4"/>
                      <a:pt x="39" y="14"/>
                      <a:pt x="3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  <p:sp>
            <p:nvSpPr>
              <p:cNvPr id="41" name="Freeform 122"/>
              <p:cNvSpPr>
                <a:spLocks/>
              </p:cNvSpPr>
              <p:nvPr/>
            </p:nvSpPr>
            <p:spPr bwMode="auto">
              <a:xfrm>
                <a:off x="5880100" y="1145307"/>
                <a:ext cx="95250" cy="93663"/>
              </a:xfrm>
              <a:custGeom>
                <a:avLst/>
                <a:gdLst>
                  <a:gd name="T0" fmla="*/ 37 w 40"/>
                  <a:gd name="T1" fmla="*/ 24 h 39"/>
                  <a:gd name="T2" fmla="*/ 16 w 40"/>
                  <a:gd name="T3" fmla="*/ 37 h 39"/>
                  <a:gd name="T4" fmla="*/ 2 w 40"/>
                  <a:gd name="T5" fmla="*/ 16 h 39"/>
                  <a:gd name="T6" fmla="*/ 24 w 40"/>
                  <a:gd name="T7" fmla="*/ 2 h 39"/>
                  <a:gd name="T8" fmla="*/ 37 w 40"/>
                  <a:gd name="T9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37" y="24"/>
                    </a:moveTo>
                    <a:cubicBezTo>
                      <a:pt x="35" y="33"/>
                      <a:pt x="25" y="39"/>
                      <a:pt x="16" y="37"/>
                    </a:cubicBezTo>
                    <a:cubicBezTo>
                      <a:pt x="6" y="35"/>
                      <a:pt x="0" y="25"/>
                      <a:pt x="2" y="16"/>
                    </a:cubicBezTo>
                    <a:cubicBezTo>
                      <a:pt x="5" y="6"/>
                      <a:pt x="14" y="0"/>
                      <a:pt x="24" y="2"/>
                    </a:cubicBezTo>
                    <a:cubicBezTo>
                      <a:pt x="34" y="4"/>
                      <a:pt x="40" y="14"/>
                      <a:pt x="37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XHei" panose="02010600030101010101" pitchFamily="2" charset="-122"/>
                  <a:ea typeface="XHei" panose="02010600030101010101" pitchFamily="2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4661530" y="3718133"/>
              <a:ext cx="31884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err="1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QtQuick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程序演示</a:t>
              </a:r>
              <a:endParaRPr lang="zh-CN" altLang="en-US" sz="32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77" r="13329" b="28300"/>
            <a:stretch/>
          </p:blipFill>
          <p:spPr>
            <a:xfrm>
              <a:off x="2920999" y="4561810"/>
              <a:ext cx="6350001" cy="1362471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882363" y="-17501"/>
            <a:ext cx="6581640" cy="10959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82363" y="1082593"/>
            <a:ext cx="6581640" cy="8140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882363" y="1894063"/>
            <a:ext cx="6581640" cy="87707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882363" y="2771142"/>
            <a:ext cx="6581640" cy="84903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82363" y="3620169"/>
            <a:ext cx="6581640" cy="94164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47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51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54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5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accel="555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9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9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75915"/>
            <a:ext cx="12192000" cy="649971"/>
          </a:xfrm>
          <a:prstGeom prst="rect">
            <a:avLst/>
          </a:prstGeom>
          <a:solidFill>
            <a:srgbClr val="00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4" y="-17857"/>
            <a:ext cx="9058275" cy="514351"/>
          </a:xfrm>
          <a:prstGeom prst="rect">
            <a:avLst/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6" y="656147"/>
            <a:ext cx="9277351" cy="4457700"/>
          </a:xfrm>
          <a:prstGeom prst="rect">
            <a:avLst/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866" y="632114"/>
            <a:ext cx="9277351" cy="1996791"/>
          </a:xfrm>
          <a:prstGeom prst="rect">
            <a:avLst/>
          </a:prstGeom>
          <a:solidFill>
            <a:srgbClr val="FAF7FA"/>
          </a:solidFill>
          <a:ln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7" y="5263980"/>
            <a:ext cx="9020175" cy="1590675"/>
          </a:xfrm>
          <a:prstGeom prst="rect">
            <a:avLst/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866" y="2571755"/>
            <a:ext cx="9277351" cy="2476500"/>
          </a:xfrm>
          <a:prstGeom prst="rect">
            <a:avLst/>
          </a:prstGeom>
          <a:solidFill>
            <a:srgbClr val="FAF7FA"/>
          </a:solidFill>
          <a:ln>
            <a:noFill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013" y="2412099"/>
            <a:ext cx="9117875" cy="12353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013" y="3618916"/>
            <a:ext cx="9117875" cy="1136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38" y="2487329"/>
            <a:ext cx="514351" cy="5143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55" y="2487329"/>
            <a:ext cx="514351" cy="5143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97" y="2487329"/>
            <a:ext cx="514351" cy="514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261" y="2625725"/>
            <a:ext cx="219075" cy="228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25400" y="-1524000"/>
            <a:ext cx="8763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"/>
    </mc:Choice>
    <mc:Fallback xmlns="">
      <p:transition spd="slow" advTm="1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3.7037E-6 L 0 -0.10162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4.81481E-6 L 2.5E-6 0.25811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8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1.85185E-6 L -4.375E-6 0.0956 " pathEditMode="relative" rAng="0" ptsTypes="AA">
                                      <p:cBhvr>
                                        <p:cTn id="4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1.48148E-6 L 0.00105 -0.05671 " pathEditMode="relative" rAng="0" ptsTypes="AA">
                                      <p:cBhvr>
                                        <p:cTn id="4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84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4.44444E-6 L -4.375E-6 0.21203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45833E-6 3.33333E-6 L -1.45833E-6 -0.06667 " pathEditMode="relative" rAng="0" ptsTypes="AA">
                                      <p:cBhvr>
                                        <p:cTn id="5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1.85185E-6 L 0.00182 -0.05509 " pathEditMode="relative" rAng="0" ptsTypes="AA">
                                      <p:cBhvr>
                                        <p:cTn id="5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7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3" y="307977"/>
            <a:ext cx="3519487" cy="4040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3" y="307979"/>
            <a:ext cx="3519487" cy="2334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81" y="307979"/>
            <a:ext cx="3519487" cy="233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1748" y="546987"/>
            <a:ext cx="3534001" cy="3801220"/>
          </a:xfrm>
          <a:prstGeom prst="rect">
            <a:avLst/>
          </a:prstGeom>
          <a:solidFill>
            <a:srgbClr val="41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3" y="4353779"/>
            <a:ext cx="3519487" cy="50278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62" y="6075221"/>
            <a:ext cx="3519487" cy="7811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06" y="3980243"/>
            <a:ext cx="589871" cy="60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62" y="716457"/>
            <a:ext cx="3519487" cy="331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67589" y="3195985"/>
            <a:ext cx="37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Ali Connors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67589" y="3206813"/>
            <a:ext cx="37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 Connors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9" cy="68546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30250" y="882018"/>
            <a:ext cx="400050" cy="1021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"/>
    </mc:Choice>
    <mc:Fallback xmlns="">
      <p:transition spd="slow" advTm="2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1.85185E-6 L -2.08333E-7 -0.15602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11111E-6 L -2.08333E-7 -0.4659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11111E-6 L -2.08333E-7 -0.46597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59259E-6 L -0.09245 -0.39398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" y="-196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13000" decel="87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9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96296E-6 L -0.09245 -0.39398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" y="-1969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125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14" grpId="0"/>
      <p:bldP spid="14" grpId="1"/>
      <p:bldP spid="14" grpId="2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69" y="1423412"/>
            <a:ext cx="2094931" cy="39560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 r="13767"/>
          <a:stretch/>
        </p:blipFill>
        <p:spPr>
          <a:xfrm>
            <a:off x="4844708" y="1423412"/>
            <a:ext cx="4952441" cy="39560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952" y="1452628"/>
            <a:ext cx="382763" cy="3956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01" y="1423412"/>
            <a:ext cx="1066203" cy="395609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/>
          <a:stretch/>
        </p:blipFill>
        <p:spPr>
          <a:xfrm>
            <a:off x="3775858" y="1423412"/>
            <a:ext cx="1072343" cy="3956093"/>
          </a:xfrm>
          <a:prstGeom prst="rect">
            <a:avLst/>
          </a:prstGeom>
          <a:solidFill>
            <a:srgbClr val="FAF7FA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3837021" y="1500778"/>
            <a:ext cx="4759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F85A65"/>
                </a:solidFill>
              </a:rPr>
              <a:t>3</a:t>
            </a:r>
            <a:endParaRPr lang="zh-CN" altLang="en-US" sz="3400" dirty="0">
              <a:solidFill>
                <a:srgbClr val="F85A65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799566" y="2540322"/>
            <a:ext cx="1007687" cy="358140"/>
          </a:xfrm>
          <a:prstGeom prst="roundRect">
            <a:avLst>
              <a:gd name="adj" fmla="val 2704"/>
            </a:avLst>
          </a:prstGeom>
          <a:solidFill>
            <a:srgbClr val="FE8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799566" y="3422509"/>
            <a:ext cx="1007687" cy="661811"/>
          </a:xfrm>
          <a:prstGeom prst="roundRect">
            <a:avLst>
              <a:gd name="adj" fmla="val 2704"/>
            </a:avLst>
          </a:prstGeom>
          <a:solidFill>
            <a:srgbClr val="FEB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99566" y="4318526"/>
            <a:ext cx="1007687" cy="786879"/>
          </a:xfrm>
          <a:prstGeom prst="roundRect">
            <a:avLst>
              <a:gd name="adj" fmla="val 2704"/>
            </a:avLst>
          </a:prstGeom>
          <a:solidFill>
            <a:srgbClr val="4CC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778505" y="2540320"/>
            <a:ext cx="1149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FFE4DD"/>
                </a:solidFill>
              </a:rPr>
              <a:t>Put garbage out</a:t>
            </a:r>
          </a:p>
          <a:p>
            <a:r>
              <a:rPr lang="en-US" altLang="zh-CN" sz="700" dirty="0">
                <a:solidFill>
                  <a:srgbClr val="FFE4DD"/>
                </a:solidFill>
              </a:rPr>
              <a:t>8a</a:t>
            </a:r>
            <a:endParaRPr lang="zh-CN" altLang="en-US" sz="700" dirty="0">
              <a:solidFill>
                <a:srgbClr val="FFE4DD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8505" y="3448429"/>
            <a:ext cx="1149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FFF3E1"/>
                </a:solidFill>
              </a:rPr>
              <a:t>Concept Review</a:t>
            </a:r>
          </a:p>
          <a:p>
            <a:r>
              <a:rPr lang="en-US" altLang="zh-CN" sz="700" dirty="0">
                <a:solidFill>
                  <a:srgbClr val="FFF3E1"/>
                </a:solidFill>
              </a:rPr>
              <a:t>10~11:30a</a:t>
            </a:r>
            <a:endParaRPr lang="zh-CN" altLang="en-US" sz="700" dirty="0">
              <a:solidFill>
                <a:srgbClr val="FFF3E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78505" y="4346330"/>
            <a:ext cx="11493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DFF5F9"/>
                </a:solidFill>
              </a:rPr>
              <a:t>Drop car off for oil</a:t>
            </a:r>
          </a:p>
          <a:p>
            <a:r>
              <a:rPr lang="en-US" altLang="zh-CN" sz="700" dirty="0">
                <a:solidFill>
                  <a:srgbClr val="DFF5F9"/>
                </a:solidFill>
              </a:rPr>
              <a:t>Change</a:t>
            </a:r>
          </a:p>
          <a:p>
            <a:r>
              <a:rPr lang="en-US" altLang="zh-CN" sz="700" dirty="0">
                <a:solidFill>
                  <a:srgbClr val="DFF5F9"/>
                </a:solidFill>
              </a:rPr>
              <a:t>12~2p</a:t>
            </a:r>
            <a:endParaRPr lang="zh-CN" altLang="en-US" sz="700" dirty="0">
              <a:solidFill>
                <a:srgbClr val="DFF5F9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775853" y="3268979"/>
            <a:ext cx="1052291" cy="0"/>
          </a:xfrm>
          <a:prstGeom prst="line">
            <a:avLst/>
          </a:prstGeom>
          <a:ln w="12700">
            <a:solidFill>
              <a:srgbClr val="F85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06438" y="1500780"/>
            <a:ext cx="4759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F85A65"/>
                </a:solidFill>
                <a:latin typeface="HelveticaNeueLT Std Lt" panose="020B0403020202020204" pitchFamily="34" charset="0"/>
              </a:rPr>
              <a:t>3</a:t>
            </a:r>
            <a:endParaRPr lang="zh-CN" altLang="en-US" sz="3400" dirty="0">
              <a:solidFill>
                <a:srgbClr val="F85A65"/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7912" y="1452628"/>
            <a:ext cx="394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A9A6A9"/>
                </a:solidFill>
              </a:rPr>
              <a:t>Tue</a:t>
            </a:r>
            <a:endParaRPr lang="zh-CN" altLang="en-US" sz="800" dirty="0">
              <a:solidFill>
                <a:srgbClr val="A9A6A9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14583" y="1455655"/>
            <a:ext cx="89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>
                <a:solidFill>
                  <a:srgbClr val="A9A6A9"/>
                </a:solidFill>
              </a:rPr>
              <a:t>sday,June</a:t>
            </a:r>
            <a:endParaRPr lang="zh-CN" altLang="en-US" sz="800" dirty="0">
              <a:solidFill>
                <a:srgbClr val="A9A6A9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071050" y="3388221"/>
            <a:ext cx="45721" cy="45721"/>
          </a:xfrm>
          <a:prstGeom prst="ellipse">
            <a:avLst/>
          </a:prstGeom>
          <a:solidFill>
            <a:srgbClr val="F8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142491" y="2833679"/>
            <a:ext cx="546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Home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42492" y="3860995"/>
            <a:ext cx="1198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8</a:t>
            </a:r>
            <a:r>
              <a:rPr lang="en-US" altLang="zh-CN" sz="900" baseline="30000" dirty="0">
                <a:solidFill>
                  <a:schemeClr val="bg1"/>
                </a:solidFill>
              </a:rPr>
              <a:t>th</a:t>
            </a:r>
            <a:r>
              <a:rPr lang="en-US" altLang="zh-CN" sz="900" dirty="0">
                <a:solidFill>
                  <a:schemeClr val="bg1"/>
                </a:solidFill>
              </a:rPr>
              <a:t>  </a:t>
            </a:r>
            <a:r>
              <a:rPr lang="en-US" altLang="zh-CN" sz="900" dirty="0" err="1">
                <a:solidFill>
                  <a:schemeClr val="bg1"/>
                </a:solidFill>
              </a:rPr>
              <a:t>Floor,Cumulus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42492" y="4890768"/>
            <a:ext cx="1198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solidFill>
                  <a:schemeClr val="bg1"/>
                </a:solidFill>
              </a:rPr>
              <a:t>Westside,Motos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8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"/>
    </mc:Choice>
    <mc:Fallback xmlns="">
      <p:transition spd="slow" advTm="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81481E-6 L 0.05899 -4.81481E-6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4.81481E-6 L -0.05964 -4.81481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24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4.16667E-6 0.02917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4.16667E-6 -1.48148E-6 L 0.05898 -1.48148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24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4.16667E-6 0.02917 " pathEditMode="relative" rAng="0" ptsTypes="AA">
                                      <p:cBhvr>
                                        <p:cTn id="2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2.59259E-6 L -0.05299 -0.0134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6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2.59259E-6 L -0.05299 -0.01343 " pathEditMode="relative" rAng="0" ptsTypes="AA">
                                      <p:cBhvr>
                                        <p:cTn id="4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6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3.7037E-6 L -0.05976 -0.0382 " pathEditMode="relative" rAng="0" ptsTypes="AA">
                                      <p:cBhvr>
                                        <p:cTn id="4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19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7.40741E-7 L -0.05977 -0.0382 " pathEditMode="relative" rAng="0" ptsTypes="AA">
                                      <p:cBhvr>
                                        <p:cTn id="4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192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</p:cBhvr>
                                      <p:by x="2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3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4.16667E-6 0.02917 " pathEditMode="relative" rAng="0" ptsTypes="AA">
                                      <p:cBhvr>
                                        <p:cTn id="5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18"/>
                                        </p:tgtEl>
                                      </p:cBhvr>
                                      <p:by x="2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3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4.16667E-6 0.02917 " pathEditMode="relative" rAng="0" ptsTypes="AA">
                                      <p:cBhvr>
                                        <p:cTn id="6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300" fill="hold"/>
                                        <p:tgtEl>
                                          <p:spTgt spid="19"/>
                                        </p:tgtEl>
                                      </p:cBhvr>
                                      <p:by x="22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5" dur="3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07407E-6 L -0.04401 0.00324 " pathEditMode="relative" rAng="0" ptsTypes="AA">
                                      <p:cBhvr>
                                        <p:cTn id="6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16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4.16667E-6 0.02917 " pathEditMode="relative" rAng="0" ptsTypes="AA">
                                      <p:cBhvr>
                                        <p:cTn id="6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1" dur="3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48148E-6 L -0.04479 0.02246 " pathEditMode="relative" rAng="0" ptsTypes="AA">
                                      <p:cBhvr>
                                        <p:cTn id="7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1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5" dur="3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04479 0.02107 " pathEditMode="relative" rAng="0" ptsTypes="AA">
                                      <p:cBhvr>
                                        <p:cTn id="7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04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9" dur="3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1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3.7037E-7 L 0.00091 0.01944 " pathEditMode="relative" rAng="0" ptsTypes="AA">
                                      <p:cBhvr>
                                        <p:cTn id="8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13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/>
      <p:bldP spid="20" grpId="1"/>
      <p:bldP spid="21" grpId="0"/>
      <p:bldP spid="21" grpId="1"/>
      <p:bldP spid="22" grpId="0"/>
      <p:bldP spid="22" grpId="1"/>
      <p:bldP spid="24" grpId="0"/>
      <p:bldP spid="24" grpId="1"/>
      <p:bldP spid="24" grpId="2"/>
      <p:bldP spid="14" grpId="0"/>
      <p:bldP spid="25" grpId="0"/>
      <p:bldP spid="25" grpId="1"/>
      <p:bldP spid="27" grpId="0" animBg="1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31" y="1394441"/>
            <a:ext cx="7996236" cy="3949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076" y="1414467"/>
            <a:ext cx="8658224" cy="3929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"/>
            <a:ext cx="12192000" cy="68546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4664" y="1000130"/>
            <a:ext cx="2600325" cy="5129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812" y="3347"/>
            <a:ext cx="1738312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"/>
    </mc:Choice>
    <mc:Fallback xmlns="">
      <p:transition spd="slow" advTm="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67474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3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70704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52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5570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5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accel="28000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5" y="204171"/>
            <a:ext cx="3635148" cy="6462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55" y="2643193"/>
            <a:ext cx="790695" cy="3567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055623" y="2910184"/>
            <a:ext cx="1543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16651"/>
                </a:solidFill>
              </a:rPr>
              <a:t>e</a:t>
            </a:r>
            <a:endParaRPr lang="zh-CN" altLang="en-US" sz="5400" dirty="0">
              <a:solidFill>
                <a:srgbClr val="11665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"/>
            <a:ext cx="12192000" cy="68546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"/>
            <a:ext cx="12192000" cy="68546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21" y="6"/>
            <a:ext cx="9161859" cy="6857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86" y="1634877"/>
            <a:ext cx="3590119" cy="3590119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6201562" y="1632461"/>
            <a:ext cx="3611585" cy="3611585"/>
          </a:xfrm>
          <a:prstGeom prst="ellipse">
            <a:avLst/>
          </a:prstGeom>
          <a:solidFill>
            <a:srgbClr val="1CE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979423" y="2929234"/>
            <a:ext cx="1543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16651"/>
                </a:solidFill>
              </a:rPr>
              <a:t>e</a:t>
            </a:r>
            <a:endParaRPr lang="zh-CN" altLang="en-US" sz="5400" dirty="0">
              <a:solidFill>
                <a:srgbClr val="116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5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"/>
    </mc:Choice>
    <mc:Fallback xmlns="">
      <p:transition spd="slow" advTm="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06419 -3.7037E-7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59218 0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59219 -4.44444E-6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59218 0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 animBg="1"/>
      <p:bldP spid="15" grpId="1" animBg="1"/>
      <p:bldP spid="16" grpId="0"/>
      <p:bldP spid="1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06" y="6310632"/>
            <a:ext cx="1788751" cy="2447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78" y="6302638"/>
            <a:ext cx="1770951" cy="2447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28" y="8811268"/>
            <a:ext cx="1788751" cy="24472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28" y="8813233"/>
            <a:ext cx="1770951" cy="2447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234" y="203205"/>
            <a:ext cx="3599543" cy="7982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675"/>
            <a:ext cx="12191999" cy="68546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233" y="2844801"/>
            <a:ext cx="1785257" cy="6821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8700" y="2844801"/>
            <a:ext cx="1803400" cy="6821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233" y="5321303"/>
            <a:ext cx="1785257" cy="698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8700" y="5321300"/>
            <a:ext cx="1803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3"/>
    </mc:Choice>
    <mc:Fallback xmlns="">
      <p:transition spd="slow" advTm="1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8.33333E-7 -0.762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66667E-6 -1.11111E-6 L -1.66667E-6 -0.76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4.07407E-6 L -1.875E-6 -0.7634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45833E-6 -4.44444E-6 L -1.45833E-6 -0.7631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03" y="1070614"/>
            <a:ext cx="1783263" cy="17832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652" t="-101963" r="-1"/>
          <a:stretch/>
        </p:blipFill>
        <p:spPr>
          <a:xfrm>
            <a:off x="600076" y="1585651"/>
            <a:ext cx="7306333" cy="25364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1"/>
            <a:ext cx="12197953" cy="4508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39"/>
          <a:stretch/>
        </p:blipFill>
        <p:spPr>
          <a:xfrm>
            <a:off x="3939991" y="-7092"/>
            <a:ext cx="4213412" cy="4706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03" y="3638849"/>
            <a:ext cx="3619500" cy="65722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4240299" y="4036220"/>
            <a:ext cx="3672476" cy="1438979"/>
          </a:xfrm>
          <a:prstGeom prst="rect">
            <a:avLst/>
          </a:prstGeom>
          <a:solidFill>
            <a:srgbClr val="295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71" y="2867322"/>
            <a:ext cx="3645988" cy="14392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77" y="2596568"/>
            <a:ext cx="578544" cy="59531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71" y="3750395"/>
            <a:ext cx="624364" cy="64246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5" y="2590424"/>
            <a:ext cx="200025" cy="59531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16" y="465224"/>
            <a:ext cx="3649437" cy="3649437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483100" y="685800"/>
            <a:ext cx="152400" cy="0"/>
          </a:xfrm>
          <a:prstGeom prst="line">
            <a:avLst/>
          </a:prstGeom>
          <a:ln w="19050">
            <a:solidFill>
              <a:srgbClr val="434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483100" y="733424"/>
            <a:ext cx="152400" cy="0"/>
          </a:xfrm>
          <a:prstGeom prst="line">
            <a:avLst/>
          </a:prstGeom>
          <a:ln w="19050">
            <a:solidFill>
              <a:srgbClr val="434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483100" y="778667"/>
            <a:ext cx="152400" cy="0"/>
          </a:xfrm>
          <a:prstGeom prst="line">
            <a:avLst/>
          </a:prstGeom>
          <a:ln w="19050">
            <a:solidFill>
              <a:srgbClr val="434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703" y="624210"/>
            <a:ext cx="876300" cy="18097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7443132" y="3967461"/>
            <a:ext cx="71437" cy="147345"/>
            <a:chOff x="7431881" y="2798407"/>
            <a:chExt cx="71437" cy="147345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431881" y="2798407"/>
              <a:ext cx="0" cy="147345"/>
            </a:xfrm>
            <a:prstGeom prst="line">
              <a:avLst/>
            </a:prstGeom>
            <a:ln w="38100">
              <a:solidFill>
                <a:srgbClr val="2A55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7503318" y="2798407"/>
              <a:ext cx="0" cy="147345"/>
            </a:xfrm>
            <a:prstGeom prst="line">
              <a:avLst/>
            </a:prstGeom>
            <a:ln w="38100">
              <a:solidFill>
                <a:srgbClr val="2A55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60" y="4321921"/>
            <a:ext cx="2886075" cy="97155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4" y="5072203"/>
            <a:ext cx="190500" cy="20111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813" y="3977105"/>
            <a:ext cx="3715443" cy="13943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209" y="5398182"/>
            <a:ext cx="3635563" cy="590551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277209" y="5988728"/>
            <a:ext cx="3635563" cy="2088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675"/>
            <a:ext cx="1219199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"/>
    </mc:Choice>
    <mc:Fallback xmlns="">
      <p:transition spd="slow" advTm="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205000" y="2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7318 -1.11111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7318 -1.11111E-6 L 0.07318 0.0481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-3.7037E-6 L 1.875E-6 0.17084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6 3.33333E-6 L 2.08333E-6 0.170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45833E-6 -2.22222E-6 L -1.45833E-6 0.25301 " pathEditMode="relative" rAng="0" ptsTypes="AA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8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6 3.33333E-6 L 2.08333E-6 0.17083 " pathEditMode="relative" rAng="0" ptsTypes="AA">
                                      <p:cBhvr>
                                        <p:cTn id="5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45833E-6 -7.40741E-7 L -1.45833E-6 0.17083 " pathEditMode="relative" rAng="0" ptsTypes="AA">
                                      <p:cBhvr>
                                        <p:cTn id="6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4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0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16991 L 0.00104 0.16991 C 0.0013 0.17315 0.00169 0.17639 0.00169 0.17986 C 0.00169 0.1963 0.00221 0.21019 0.00039 0.22547 C -0.00026 0.23125 2.29167E-6 0.22824 -0.00078 0.2331 C -0.00091 0.2338 -0.00169 0.23982 -0.00208 0.24097 C -0.0026 0.24213 -0.00339 0.24306 -0.00391 0.24422 C -0.00781 0.25324 -0.00469 0.24884 -0.00833 0.25324 C -0.00872 0.25417 -0.00899 0.25556 -0.00951 0.25648 C -0.01081 0.25834 -0.01367 0.26111 -0.01524 0.2632 C -0.0155 0.26366 -0.01875 0.26806 -0.01953 0.26875 C -0.0207 0.26968 -0.02227 0.26968 -0.02331 0.27084 C -0.02878 0.27755 -0.02005 0.26736 -0.02891 0.27547 C -0.02982 0.27616 -0.0306 0.27685 -0.03138 0.27755 C -0.03229 0.27824 -0.03503 0.27963 -0.03581 0.27986 C -0.03815 0.28033 -0.04037 0.28056 -0.04271 0.28102 C -0.05104 0.28056 -0.07305 0.27986 -0.08399 0.27871 C -0.08542 0.27847 -0.08685 0.27778 -0.08828 0.27755 C -0.09974 0.27616 -0.10208 0.27639 -0.11263 0.27639 L -0.11081 0.27639 " pathEditMode="relative" ptsTypes="AAAAAAAAAAAAAAAAAAAA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3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0.17083 L -0.0806 0.21759 " pathEditMode="relative" rAng="0" ptsTypes="AA">
                                      <p:cBhvr>
                                        <p:cTn id="8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233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0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0.00278 L 0.00104 0.00278 C 0.0013 0.00533 0.00182 0.00787 0.00182 0.01065 C 0.00182 0.02361 0.00234 0.03472 0.00039 0.04676 C -0.00039 0.05139 2.08333E-7 0.04908 -0.00091 0.05278 C -0.00104 0.05347 -0.00182 0.0581 -0.00221 0.05903 C -0.00286 0.05996 -0.00365 0.06065 -0.00417 0.06158 C -0.00833 0.06875 -0.00508 0.06528 -0.00898 0.06875 C -0.00938 0.06945 -0.00964 0.0706 -0.01016 0.0713 C -0.01159 0.07292 -0.01471 0.075 -0.01628 0.07662 C -0.01667 0.07709 -0.02005 0.08056 -0.02096 0.08102 C -0.02214 0.08195 -0.02383 0.08195 -0.025 0.08287 C -0.03073 0.0882 -0.02148 0.0801 -0.03099 0.08635 C -0.0319 0.08704 -0.03268 0.0875 -0.03359 0.0882 C -0.03451 0.08866 -0.0375 0.08982 -0.03828 0.09005 C -0.04076 0.09028 -0.04323 0.09051 -0.0457 0.09097 C -0.05456 0.09051 -0.07813 0.09005 -0.08971 0.08912 C -0.09128 0.08889 -0.09284 0.0882 -0.0944 0.0882 C -0.10664 0.08704 -0.10911 0.08727 -0.12031 0.08727 L -0.11849 0.08727 " pathEditMode="relative" rAng="0" ptsTypes="AAAAAAAAAAAAAAAAAAAA"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439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4.07407E-6 L -0.03086 0.01689 " pathEditMode="relative" rAng="0" ptsTypes="AA">
                                      <p:cBhvr>
                                        <p:cTn id="10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83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3" presetClass="entr" presetSubtype="27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3.33333E-6 L -0.05377 3.33333E-6 " pathEditMode="relative" rAng="0" ptsTypes="AA">
                                      <p:cBhvr>
                                        <p:cTn id="10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04" y="2759757"/>
            <a:ext cx="7849053" cy="3259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4" y="1778436"/>
            <a:ext cx="7126515" cy="10339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962400" y="-1802746"/>
            <a:ext cx="13951403" cy="7848512"/>
          </a:xfrm>
          <a:prstGeom prst="rect">
            <a:avLst/>
          </a:prstGeom>
          <a:solidFill>
            <a:srgbClr val="FB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19" t="-30813" r="26671" b="24184"/>
          <a:stretch/>
        </p:blipFill>
        <p:spPr>
          <a:xfrm>
            <a:off x="2179320" y="2070023"/>
            <a:ext cx="692469" cy="6398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75" t="-38640" b="-1"/>
          <a:stretch/>
        </p:blipFill>
        <p:spPr>
          <a:xfrm>
            <a:off x="1253341" y="1116110"/>
            <a:ext cx="2819241" cy="26779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20" y="3842126"/>
            <a:ext cx="1937109" cy="18905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35" y="3849543"/>
            <a:ext cx="1945733" cy="19031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33" y="1857397"/>
            <a:ext cx="1936641" cy="19366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37" y="1863777"/>
            <a:ext cx="1943819" cy="19438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07" y="1860919"/>
            <a:ext cx="1945733" cy="19457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81" y="3841143"/>
            <a:ext cx="1937313" cy="18853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15" y="3848823"/>
            <a:ext cx="1907796" cy="19077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10" y="5794441"/>
            <a:ext cx="1890567" cy="27645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54" y="5769317"/>
            <a:ext cx="1890567" cy="2764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69" y="5770049"/>
            <a:ext cx="1908403" cy="27645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68" y="5791141"/>
            <a:ext cx="1908403" cy="276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"/>
    </mc:Choice>
    <mc:Fallback xmlns="">
      <p:transition spd="slow" advTm="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04" y="2759757"/>
            <a:ext cx="7849053" cy="3259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4" y="1778436"/>
            <a:ext cx="7126515" cy="10339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962400" y="-1802746"/>
            <a:ext cx="13951403" cy="7848512"/>
          </a:xfrm>
          <a:prstGeom prst="rect">
            <a:avLst/>
          </a:prstGeom>
          <a:solidFill>
            <a:srgbClr val="FB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12" t="-50843" r="26671" b="24184"/>
          <a:stretch/>
        </p:blipFill>
        <p:spPr>
          <a:xfrm>
            <a:off x="2057406" y="1949830"/>
            <a:ext cx="814388" cy="7600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10" y="5794441"/>
            <a:ext cx="1890567" cy="27645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54" y="5769317"/>
            <a:ext cx="1890567" cy="27645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69" y="5770049"/>
            <a:ext cx="1908403" cy="27645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68" y="5791141"/>
            <a:ext cx="1908403" cy="2764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93" y="3757285"/>
            <a:ext cx="1992115" cy="19921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77" y="1815821"/>
            <a:ext cx="1996395" cy="19963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22" y="3741823"/>
            <a:ext cx="2010948" cy="201094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79" y="3741831"/>
            <a:ext cx="2014060" cy="20140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74" y="3750277"/>
            <a:ext cx="2009735" cy="2009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94" y="1805485"/>
            <a:ext cx="1977087" cy="19770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79" y="1792179"/>
            <a:ext cx="1987911" cy="1987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00" y="1815088"/>
            <a:ext cx="1977699" cy="1977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18479" r="6609"/>
          <a:stretch/>
        </p:blipFill>
        <p:spPr>
          <a:xfrm>
            <a:off x="5466261" y="1813565"/>
            <a:ext cx="4480560" cy="34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"/>
    </mc:Choice>
    <mc:Fallback xmlns="">
      <p:transition spd="slow" advTm="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01315 0.03333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924 0.03449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1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5000" y="2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2617 0.06898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34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235000" y="23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5326 0.04467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16459 2.96296E-6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16159 4.81481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13333 0.2743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15847 0.21435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1071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201" y="1805946"/>
            <a:ext cx="4517571" cy="35407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1" y="1905000"/>
            <a:ext cx="1545771" cy="2260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2186" y="4203700"/>
            <a:ext cx="3153591" cy="1803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881" y="5421090"/>
            <a:ext cx="2466975" cy="5860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625" y="5421090"/>
            <a:ext cx="1866899" cy="5860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2424" r="18827" b="4366"/>
          <a:stretch/>
        </p:blipFill>
        <p:spPr>
          <a:xfrm>
            <a:off x="2179323" y="1866900"/>
            <a:ext cx="1562100" cy="2301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28" y="4023140"/>
            <a:ext cx="3075141" cy="19839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9" y="1779148"/>
            <a:ext cx="1506007" cy="21553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389" y="1779147"/>
            <a:ext cx="1515025" cy="21553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437" y="1797227"/>
            <a:ext cx="3075141" cy="32374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313" y="5014687"/>
            <a:ext cx="3097840" cy="95252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656" y="1743739"/>
            <a:ext cx="2283831" cy="21742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088" y="1776171"/>
            <a:ext cx="2347778" cy="217420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093" y="4006045"/>
            <a:ext cx="1543870" cy="202804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680" y="4014891"/>
            <a:ext cx="1525599" cy="20280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694" y="4034897"/>
            <a:ext cx="1516464" cy="20280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"/>
    </mc:Choice>
    <mc:Fallback xmlns="">
      <p:transition spd="slow" advTm="1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5451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45833E-6 -2.59259E-6 L -0.50716 -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6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-0.57006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54167E-6 2.22222E-6 L -0.81185 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1.85185E-6 L -0.8832 -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6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85185E-6 L -0.64531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6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49231" decel="5076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4.81481E-6 L -0.99909 4.81481E-6 " pathEditMode="relative" rAng="0" ptsTypes="AA">
                                      <p:cBhvr>
                                        <p:cTn id="18" dur="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49231" decel="50769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4.81481E-6 L -1.00195 4.81481E-6 " pathEditMode="relative" rAng="0" ptsTypes="AA">
                                      <p:cBhvr>
                                        <p:cTn id="20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0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49231" decel="5076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0 L -1.01367 0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3.33333E-6 L -1.00781 0.0078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1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79167E-6 -1.11111E-6 L -1.05169 0.01019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91" y="5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-1.48148E-6 L -1.03307 0.01551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76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4.44444E-6 L -1.02982 0.0129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97" y="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1.875E-6 -3.33333E-6 L -1.04297 0.01158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48" y="5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1.11111E-6 L -1.05625 0.0074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12" y="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2.5E-6 -4.44444E-6 L -1.01003 0.01922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0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6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7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8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991852" y="1511294"/>
            <a:ext cx="6215654" cy="5041906"/>
            <a:chOff x="2991852" y="1511289"/>
            <a:chExt cx="6215654" cy="5041906"/>
          </a:xfrm>
        </p:grpSpPr>
        <p:sp>
          <p:nvSpPr>
            <p:cNvPr id="8" name="矩形 7"/>
            <p:cNvSpPr/>
            <p:nvPr/>
          </p:nvSpPr>
          <p:spPr>
            <a:xfrm>
              <a:off x="2991852" y="1511299"/>
              <a:ext cx="6215654" cy="5041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162" y="1511289"/>
              <a:ext cx="4786883" cy="2991802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3268363" y="4566591"/>
              <a:ext cx="566263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设计是创造的艺术，我们的目标就是要满足不同的人类需要。人们的需要会随着时间发展，我们的设计，实践，以及理念也要随之</a:t>
              </a:r>
              <a:r>
                <a:rPr lang="zh-CN" altLang="en-US" sz="2000" dirty="0" smtClean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提升</a:t>
              </a:r>
              <a:r>
                <a:rPr lang="zh-CN" altLang="en-US" sz="2000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。我们在自我挑战，为用户创造了一个可视化语言，它整合了优秀设计的经典原则和科学与技术的创新。这就是</a:t>
              </a:r>
              <a:r>
                <a:rPr lang="en-US" altLang="zh-CN" sz="2000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Material Design</a:t>
              </a:r>
              <a:r>
                <a:rPr lang="zh-CN" altLang="en-US" sz="2000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。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"/>
            <a:ext cx="12192000" cy="1511300"/>
          </a:xfrm>
          <a:prstGeom prst="rect">
            <a:avLst/>
          </a:prstGeom>
          <a:solidFill>
            <a:srgbClr val="FF4B4B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887" y="247817"/>
            <a:ext cx="9308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UI + STHeitiSC" panose="020B0600040502020204" pitchFamily="34" charset="-122"/>
              </a:rPr>
              <a:t>什么是</a:t>
            </a:r>
            <a:r>
              <a:rPr lang="en-US" altLang="zh-CN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UI + STHeitiSC" panose="020B0600040502020204" pitchFamily="34" charset="-122"/>
              </a:rPr>
              <a:t>Material Design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UI + STHeitiSC" panose="020B06000405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32" name="椭圆 31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9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555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30"/>
                            </p:stCondLst>
                            <p:childTnLst>
                              <p:par>
                                <p:cTn id="23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1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2" dur="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xit" presetSubtype="1" ac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"/>
            <a:ext cx="12197953" cy="6857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0428" y="326574"/>
            <a:ext cx="91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choc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4617" y="326572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o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3100" y="335752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l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35993" y="337312"/>
            <a:ext cx="33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a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0528" y="339496"/>
            <a:ext cx="19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t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0795" y="337668"/>
            <a:ext cx="29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F4C4D"/>
                </a:solidFill>
              </a:rPr>
              <a:t>e</a:t>
            </a:r>
            <a:endParaRPr lang="zh-CN" altLang="en-US" sz="2800" dirty="0">
              <a:solidFill>
                <a:srgbClr val="4F4C4D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b="17703"/>
          <a:stretch/>
        </p:blipFill>
        <p:spPr>
          <a:xfrm>
            <a:off x="4627159" y="266701"/>
            <a:ext cx="996404" cy="295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17" y="399269"/>
            <a:ext cx="295275" cy="2952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2" y="1060241"/>
            <a:ext cx="5600700" cy="5838825"/>
          </a:xfrm>
          <a:prstGeom prst="rect">
            <a:avLst/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41" y="5352361"/>
            <a:ext cx="933451" cy="504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9" y="1140929"/>
            <a:ext cx="4572000" cy="6381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9" y="1816693"/>
            <a:ext cx="2047875" cy="43815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0" y="2293578"/>
            <a:ext cx="4429125" cy="2000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5" y="3016932"/>
            <a:ext cx="4848225" cy="2190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92" y="3414507"/>
            <a:ext cx="4276725" cy="381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6" y="3953209"/>
            <a:ext cx="2714625" cy="5524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13" y="4652977"/>
            <a:ext cx="2714625" cy="5238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30" y="2586584"/>
            <a:ext cx="1657351" cy="4667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01" y="2138466"/>
            <a:ext cx="854115" cy="8658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45" b="-82852"/>
          <a:stretch/>
        </p:blipFill>
        <p:spPr>
          <a:xfrm>
            <a:off x="7759706" y="3962405"/>
            <a:ext cx="789215" cy="12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"/>
    </mc:Choice>
    <mc:Fallback xmlns="">
      <p:transition spd="slow" advTm="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0.00185 L -0.00013 0.01968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3.33333E-6 L -0.00013 0.02152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4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5E-6 -1.11111E-6 L 0.0004 0.02824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5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6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6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7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375E-6 -2.96296E-6 L 0.0004 0.02824 " pathEditMode="relative" rAng="0" ptsTypes="AA">
                                      <p:cBhvr>
                                        <p:cTn id="7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0"/>
            <a:ext cx="12197953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3" y="1985959"/>
            <a:ext cx="1932667" cy="16105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3" y="3767000"/>
            <a:ext cx="1932667" cy="17301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73" y="3091369"/>
            <a:ext cx="3292475" cy="1836611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725967"/>
              </p:ext>
            </p:extLst>
          </p:nvPr>
        </p:nvGraphicFramePr>
        <p:xfrm>
          <a:off x="7632701" y="3013486"/>
          <a:ext cx="3270251" cy="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Image" r:id="rId7" imgW="5333040" imgH="126720" progId="Photoshop.Image.14">
                  <p:embed/>
                </p:oleObj>
              </mc:Choice>
              <mc:Fallback>
                <p:oleObj name="Image" r:id="rId7" imgW="5333040" imgH="12672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32701" y="3013486"/>
                        <a:ext cx="3270251" cy="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73" y="4453677"/>
            <a:ext cx="3292475" cy="1602883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248161"/>
              </p:ext>
            </p:extLst>
          </p:nvPr>
        </p:nvGraphicFramePr>
        <p:xfrm>
          <a:off x="7708900" y="3200374"/>
          <a:ext cx="1025525" cy="124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Image" r:id="rId10" imgW="1879200" imgH="228240" progId="Photoshop.Image.14">
                  <p:embed/>
                </p:oleObj>
              </mc:Choice>
              <mc:Fallback>
                <p:oleObj name="Image" r:id="rId10" imgW="1879200" imgH="2282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08900" y="3200374"/>
                        <a:ext cx="1025525" cy="124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40" y="3338859"/>
            <a:ext cx="1150089" cy="13637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52" y="4674051"/>
            <a:ext cx="1165821" cy="19744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2" y="4617096"/>
            <a:ext cx="185539" cy="185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0524" y="-9686925"/>
            <a:ext cx="54646831" cy="307238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936" b="-40600"/>
          <a:stretch/>
        </p:blipFill>
        <p:spPr>
          <a:xfrm>
            <a:off x="0" y="-3009900"/>
            <a:ext cx="12192000" cy="126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2"/>
    </mc:Choice>
    <mc:Fallback xmlns="">
      <p:transition spd="slow" advTm="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2000" y="2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08984 -0.0370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-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38164 -0.3275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67" y="-1634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3000" y="23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2.96296E-6 L 1.875E-6 -0.0803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7.40741E-7 L 3.54167E-6 -0.05995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3.7037E-6 L 3.54167E-6 -0.0817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-2.96296E-6 L -3.95833E-6 -0.18264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4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91667E-6 -4.07407E-6 L -2.91667E-6 -0.12222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1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7953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49" y="2123807"/>
            <a:ext cx="6877051" cy="11049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-1269682" y="-4195764"/>
            <a:ext cx="14711363" cy="14711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3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0">
        <p:fade/>
      </p:transition>
    </mc:Choice>
    <mc:Fallback xmlns="">
      <p:transition spd="med" advTm="1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4.16667E-7 0.07894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4.16667E-7 0.07893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713"/>
            <a:ext cx="6121622" cy="457730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01" y="1786991"/>
            <a:ext cx="6496999" cy="4872749"/>
          </a:xfrm>
          <a:prstGeom prst="rect">
            <a:avLst/>
          </a:prstGeom>
        </p:spPr>
      </p:pic>
      <p:sp>
        <p:nvSpPr>
          <p:cNvPr id="24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26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27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28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00CC99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843" y="387121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 smtClean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动效（一）</a:t>
            </a:r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09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1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decel="2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2" y="1934713"/>
            <a:ext cx="6103072" cy="457730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4713"/>
            <a:ext cx="6096000" cy="4572001"/>
          </a:xfrm>
          <a:prstGeom prst="rect">
            <a:avLst/>
          </a:prstGeom>
        </p:spPr>
      </p:pic>
      <p:sp>
        <p:nvSpPr>
          <p:cNvPr id="24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26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27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28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00CC99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843" y="387121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动</a:t>
            </a:r>
            <a:r>
              <a:rPr lang="zh-CN" altLang="en-US" dirty="0" smtClean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效（二）</a:t>
            </a:r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67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1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decel="2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34" y="1514214"/>
            <a:ext cx="7142931" cy="5357198"/>
          </a:xfrm>
          <a:prstGeom prst="rect">
            <a:avLst/>
          </a:prstGeom>
        </p:spPr>
      </p:pic>
      <p:sp>
        <p:nvSpPr>
          <p:cNvPr id="24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26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27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28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00CC99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843" y="387121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动</a:t>
            </a:r>
            <a:r>
              <a:rPr lang="zh-CN" altLang="en-US" dirty="0" smtClean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效（三）</a:t>
            </a:r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23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1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8" presetClass="emph" presetSubtype="0" decel="2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5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964"/>
            <a:ext cx="7100047" cy="5325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52" y="1532964"/>
            <a:ext cx="2995333" cy="5325036"/>
          </a:xfrm>
          <a:prstGeom prst="rect">
            <a:avLst/>
          </a:prstGeom>
        </p:spPr>
      </p:pic>
      <p:sp>
        <p:nvSpPr>
          <p:cNvPr id="31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3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4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5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068" y="239555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效果图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28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964"/>
            <a:ext cx="7100046" cy="5325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52" y="1532964"/>
            <a:ext cx="2995332" cy="5325036"/>
          </a:xfrm>
          <a:prstGeom prst="rect">
            <a:avLst/>
          </a:prstGeom>
        </p:spPr>
      </p:pic>
      <p:sp>
        <p:nvSpPr>
          <p:cNvPr id="31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3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4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5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068" y="239555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效果图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25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35" y="1277470"/>
            <a:ext cx="7471143" cy="57677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52" y="1532965"/>
            <a:ext cx="2995332" cy="5325034"/>
          </a:xfrm>
          <a:prstGeom prst="rect">
            <a:avLst/>
          </a:prstGeom>
        </p:spPr>
      </p:pic>
      <p:sp>
        <p:nvSpPr>
          <p:cNvPr id="31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3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4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5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068" y="239555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效果图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39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手机</a:t>
            </a:r>
            <a:r>
              <a:rPr lang="en-US" altLang="zh-CN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演示</a:t>
            </a:r>
            <a:endParaRPr lang="zh-CN" altLang="en-US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1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6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7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8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991853" y="1511304"/>
            <a:ext cx="6208294" cy="4536575"/>
            <a:chOff x="2991853" y="1511299"/>
            <a:chExt cx="6208294" cy="4536575"/>
          </a:xfrm>
        </p:grpSpPr>
        <p:sp>
          <p:nvSpPr>
            <p:cNvPr id="8" name="矩形 7"/>
            <p:cNvSpPr/>
            <p:nvPr/>
          </p:nvSpPr>
          <p:spPr>
            <a:xfrm>
              <a:off x="2991853" y="1511299"/>
              <a:ext cx="6208294" cy="4536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97" y="1511300"/>
              <a:ext cx="4376615" cy="243840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3162558" y="4081872"/>
              <a:ext cx="586688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我们</a:t>
              </a:r>
              <a:r>
                <a:rPr lang="zh-CN" altLang="en-US" dirty="0" smtClean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希望创造</a:t>
              </a:r>
              <a:r>
                <a:rPr lang="zh-CN" altLang="en-US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一种新的视觉设计语言，能够遵循优秀设计的经典定则，同时还伴有创新理念和新的</a:t>
              </a:r>
              <a:r>
                <a:rPr lang="zh-CN" altLang="en-US" dirty="0" smtClean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科技。</a:t>
              </a:r>
              <a:endParaRPr lang="en-US" altLang="zh-CN" dirty="0" smtClean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  <a:p>
              <a:pPr algn="just"/>
              <a:r>
                <a:rPr lang="zh-CN" altLang="en-US" dirty="0"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我们希望创造一种独一无二的底层系统，在这个系统的基础之上，构建跨平台和超越设备尺寸的统一体验。遵循基本的移动设计定则，同时支持触摸、语音、鼠标、键盘等输入方式。</a:t>
              </a:r>
              <a:endParaRPr lang="zh-CN" altLang="en-US" sz="2000" dirty="0"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"/>
            <a:ext cx="12192000" cy="1511300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887" y="247817"/>
            <a:ext cx="9308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UI + STHeitiSC" panose="020B0600040502020204" pitchFamily="34" charset="-122"/>
              </a:rPr>
              <a:t>目标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UI + STHeitiSC" panose="020B06000405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32" name="椭圆 31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62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555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8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68"/>
                            </p:stCondLst>
                            <p:childTnLst>
                              <p:par>
                                <p:cTn id="23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1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2" dur="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xit" presetSubtype="1" ac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QtQuick</a:t>
            </a:r>
            <a:r>
              <a:rPr lang="en-US" altLang="zh-CN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程序演示</a:t>
            </a:r>
            <a:endParaRPr lang="zh-CN" altLang="en-US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18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70021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40042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10063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80084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50105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20126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90147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60168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30189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00210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70231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240252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10273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780294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550315" y="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462012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5390147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160168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7002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4004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31006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08008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85010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62012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39014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6016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93018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70020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47022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24024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01026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78028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1550300" y="7700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70019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540038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310057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080076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850095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620114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390133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160152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930171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700190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470209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240228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010247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780266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550285" y="15400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70002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540004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310006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080008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850010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620012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5390014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160016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930018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7700020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470022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9240024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0010026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0780028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1550030" y="23100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769728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539456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309184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078912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3848640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4618368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388096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157824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6927552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7697280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8467008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9236736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0006464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10776192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1545920" y="308008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769581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539162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308743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3078324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3847905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617486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5387067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156648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6926229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695810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8465391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9234972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10004553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10774134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11543715" y="385010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769360" y="462012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1538720" y="462012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2308080" y="462012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3077440" y="462012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3846800" y="462012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4616160" y="462012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5385520" y="4620119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6154880" y="4620118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6924240" y="4620117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7693600" y="462011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8462960" y="462011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9232320" y="462011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10001680" y="462011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10771040" y="462011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11540400" y="462011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765384" y="539014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1530768" y="539014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296152" y="539014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3061536" y="539014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3826920" y="539014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4592304" y="539014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5357688" y="539014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6123072" y="5390139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6888456" y="5390138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7653840" y="5390137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8419224" y="539013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9184608" y="539013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9949992" y="539013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10715376" y="539013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1480760" y="539013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761408" y="6160167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1529777" y="616016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2298146" y="616016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3066515" y="616016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3834884" y="616016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4603253" y="6160162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5371622" y="6160161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6139991" y="6160160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6908360" y="6160159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7676729" y="6160158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8445098" y="6160157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9213467" y="6160156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9981836" y="6160155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10750205" y="6160154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11518574" y="6160153"/>
            <a:ext cx="770021" cy="770021"/>
          </a:xfrm>
          <a:prstGeom prst="rect">
            <a:avLst/>
          </a:prstGeom>
          <a:solidFill>
            <a:srgbClr val="4990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2" b="24383"/>
          <a:stretch/>
        </p:blipFill>
        <p:spPr>
          <a:xfrm>
            <a:off x="1" y="0"/>
            <a:ext cx="12192000" cy="457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9" name="文本框 148"/>
          <p:cNvSpPr txBox="1"/>
          <p:nvPr/>
        </p:nvSpPr>
        <p:spPr>
          <a:xfrm>
            <a:off x="3418114" y="3063895"/>
            <a:ext cx="53557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0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49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49" presetClass="entr" presetSubtype="0" decel="100000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49" presetClass="entr" presetSubtype="0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49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49" presetClass="entr" presetSubtype="0" decel="10000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49" presetClass="entr" presetSubtype="0" decel="10000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49" presetClass="entr" presetSubtype="0" decel="10000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49" presetClass="entr" presetSubtype="0" decel="100000" fill="hold" grpId="0" nodeType="withEffect">
                                  <p:stCondLst>
                                    <p:cond delay="121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49" presetClass="entr" presetSubtype="0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49" presetClass="entr" presetSubtype="0" decel="10000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49" presetClass="entr" presetSubtype="0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49" presetClass="entr" presetSubtype="0" decel="10000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49" presetClass="entr" presetSubtype="0" decel="10000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49" presetClass="entr" presetSubtype="0" decel="10000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49" presetClass="entr" presetSubtype="0" decel="10000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49" presetClass="entr" presetSubtype="0" decel="100000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49" presetClass="entr" presetSubtype="0" decel="100000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49" presetClass="entr" presetSubtype="0" decel="100000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49" presetClass="entr" presetSubtype="0" decel="100000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49" presetClass="entr" presetSubtype="0" decel="100000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49" presetClass="entr" presetSubtype="0" decel="100000" fill="hold" grpId="0" nodeType="withEffect">
                                  <p:stCondLst>
                                    <p:cond delay="154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49" presetClass="entr" presetSubtype="0" decel="100000" fill="hold" grpId="0" nodeType="withEffect">
                                  <p:stCondLst>
                                    <p:cond delay="154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49" presetClass="entr" presetSubtype="0" decel="100000" fill="hold" grpId="0" nodeType="withEffect">
                                  <p:stCondLst>
                                    <p:cond delay="157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2070"/>
                            </p:stCondLst>
                            <p:childTnLst>
                              <p:par>
                                <p:cTn id="8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2070"/>
                            </p:stCondLst>
                            <p:childTnLst>
                              <p:par>
                                <p:cTn id="873" presetID="2" presetClass="entr" presetSubtype="1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5" dur="9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6" dur="9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7" fill="hold">
                            <p:stCondLst>
                              <p:cond delay="2970"/>
                            </p:stCondLst>
                            <p:childTnLst>
                              <p:par>
                                <p:cTn id="87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5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6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7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068" y="239555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设计原则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13" name="椭圆 12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10496549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/>
          <p:cNvGrpSpPr/>
          <p:nvPr/>
        </p:nvGrpSpPr>
        <p:grpSpPr>
          <a:xfrm>
            <a:off x="4126058" y="2294021"/>
            <a:ext cx="3939895" cy="3793264"/>
            <a:chOff x="2053389" y="2245890"/>
            <a:chExt cx="3939895" cy="3793263"/>
          </a:xfrm>
        </p:grpSpPr>
        <p:sp>
          <p:nvSpPr>
            <p:cNvPr id="17" name="矩形 16"/>
            <p:cNvSpPr/>
            <p:nvPr/>
          </p:nvSpPr>
          <p:spPr>
            <a:xfrm>
              <a:off x="2053389" y="2245895"/>
              <a:ext cx="3814091" cy="375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700" y="2245890"/>
              <a:ext cx="3777780" cy="3777779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053389" y="2265252"/>
              <a:ext cx="2414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实体感</a:t>
              </a:r>
              <a:r>
                <a:rPr lang="en-US" altLang="zh-CN" sz="5400" dirty="0" smtClean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</a:rPr>
                <a:t> </a:t>
              </a:r>
              <a:endParaRPr lang="en-US" altLang="zh-CN" sz="54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95052" y="5115823"/>
              <a:ext cx="3898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真实的光效可以解释物体之间的交合关系、空间关系，以及单个物体的运动。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40947" y="2294026"/>
            <a:ext cx="3915299" cy="3751174"/>
            <a:chOff x="2053390" y="2245895"/>
            <a:chExt cx="3915299" cy="3751172"/>
          </a:xfrm>
        </p:grpSpPr>
        <p:sp>
          <p:nvSpPr>
            <p:cNvPr id="24" name="矩形 23"/>
            <p:cNvSpPr/>
            <p:nvPr/>
          </p:nvSpPr>
          <p:spPr>
            <a:xfrm>
              <a:off x="2053390" y="2245895"/>
              <a:ext cx="3780000" cy="3751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565" y="2257256"/>
              <a:ext cx="3727114" cy="373981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2053390" y="2277333"/>
              <a:ext cx="3708254" cy="17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鲜明、形象、深思熟虑</a:t>
              </a:r>
              <a:endParaRPr lang="en-US" altLang="zh-CN" sz="54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70457" y="5073737"/>
              <a:ext cx="3898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精心选择色彩、图像、选择合乎比例的字体、留白，力求构建出鲜明、形象的用户界面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576540" y="2294020"/>
            <a:ext cx="3940408" cy="3774390"/>
            <a:chOff x="1979932" y="2245895"/>
            <a:chExt cx="3940408" cy="3470942"/>
          </a:xfrm>
        </p:grpSpPr>
        <p:sp>
          <p:nvSpPr>
            <p:cNvPr id="29" name="矩形 28"/>
            <p:cNvSpPr/>
            <p:nvPr/>
          </p:nvSpPr>
          <p:spPr>
            <a:xfrm>
              <a:off x="2053389" y="2245895"/>
              <a:ext cx="3668633" cy="3449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678" y="2245895"/>
              <a:ext cx="3670344" cy="347094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979932" y="2262728"/>
              <a:ext cx="3742090" cy="1613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有意义的动画</a:t>
              </a:r>
              <a:r>
                <a:rPr lang="zh-CN" altLang="en-US" sz="5400" dirty="0">
                  <a:solidFill>
                    <a:schemeClr val="bg1">
                      <a:lumMod val="75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效果</a:t>
              </a:r>
              <a:endParaRPr lang="en-US" altLang="zh-CN" sz="5400" dirty="0">
                <a:solidFill>
                  <a:schemeClr val="bg1">
                    <a:lumMod val="7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22108" y="4860775"/>
              <a:ext cx="3898232" cy="849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通过动效，让物体的变化以更连续、更平滑的方式呈现给用户，让用户能够充分知晓所发生的变化。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2"/>
                            </p:stCondLst>
                            <p:childTnLst>
                              <p:par>
                                <p:cTn id="12" presetID="2" presetClass="entr" presetSubtype="4" decel="444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" presetClass="entr" presetSubtype="4" decel="4444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444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3875 -3.7037E-6 " pathEditMode="relative" rAng="0" ptsTypes="AA">
                                      <p:cBhvr>
                                        <p:cTn id="2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39492 -3.7037E-7 " pathEditMode="relative" rAng="0" ptsTypes="AA">
                                      <p:cBhvr>
                                        <p:cTn id="31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3862 -2.22222E-6 " pathEditMode="relative" rAng="0" ptsTypes="AA">
                                      <p:cBhvr>
                                        <p:cTn id="33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1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8" presetClass="emph" presetSubtype="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30769" decel="4615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75 -3.7037E-6 L -0.74844 0.00024 " pathEditMode="relative" rAng="0" ptsTypes="AA">
                                      <p:cBhvr>
                                        <p:cTn id="3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30769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492 -3.7037E-7 L -0.78242 -3.7037E-7 " pathEditMode="relative" rAng="0" ptsTypes="AA">
                                      <p:cBhvr>
                                        <p:cTn id="41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30769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62 -2.22222E-6 L -0.78112 -2.22222E-6 " pathEditMode="relative" rAng="0" ptsTypes="AA">
                                      <p:cBhvr>
                                        <p:cTn id="43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decel="3846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5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35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36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7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EC1C23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7068" y="239555"/>
            <a:ext cx="74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设计风格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13" name="椭圆 12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10496549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/>
          <p:cNvGrpSpPr/>
          <p:nvPr/>
        </p:nvGrpSpPr>
        <p:grpSpPr>
          <a:xfrm>
            <a:off x="2811906" y="2304187"/>
            <a:ext cx="6568188" cy="4134070"/>
            <a:chOff x="2053389" y="2245895"/>
            <a:chExt cx="3814091" cy="4134069"/>
          </a:xfrm>
        </p:grpSpPr>
        <p:sp>
          <p:nvSpPr>
            <p:cNvPr id="17" name="矩形 16"/>
            <p:cNvSpPr/>
            <p:nvPr/>
          </p:nvSpPr>
          <p:spPr>
            <a:xfrm>
              <a:off x="2053389" y="2245895"/>
              <a:ext cx="3814091" cy="4134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700" y="2285162"/>
              <a:ext cx="3714807" cy="336919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2095052" y="5689033"/>
              <a:ext cx="3758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从拟物化到了另一个极端</a:t>
              </a: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——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扁平化。一开始的扁平化风格，完全抛弃了阴影和材质表现等等视觉上的细节。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884931" y="2283059"/>
            <a:ext cx="6503585" cy="4145037"/>
            <a:chOff x="2053390" y="2234928"/>
            <a:chExt cx="3780000" cy="4145035"/>
          </a:xfrm>
        </p:grpSpPr>
        <p:sp>
          <p:nvSpPr>
            <p:cNvPr id="24" name="矩形 23"/>
            <p:cNvSpPr/>
            <p:nvPr/>
          </p:nvSpPr>
          <p:spPr>
            <a:xfrm>
              <a:off x="2053390" y="2245895"/>
              <a:ext cx="3780000" cy="4134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899" y="2234928"/>
              <a:ext cx="3728828" cy="3378851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070457" y="5177177"/>
              <a:ext cx="376293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有人反思：是不是太扁平了？一切都仿佛变成了色块加文字。哪个是按钮？哪个不是？哪些是重要的信息？哪些不是？当扁平化的风格让信息层级也扁平化，影响了「信息的正确沟通」这个最终目的时，我们知道这样的扁平化已经跳得太远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9035321" y="2294018"/>
            <a:ext cx="5749456" cy="4134087"/>
            <a:chOff x="2022108" y="2245895"/>
            <a:chExt cx="4933420" cy="3801708"/>
          </a:xfrm>
        </p:grpSpPr>
        <p:sp>
          <p:nvSpPr>
            <p:cNvPr id="29" name="矩形 28"/>
            <p:cNvSpPr/>
            <p:nvPr/>
          </p:nvSpPr>
          <p:spPr>
            <a:xfrm>
              <a:off x="2053389" y="2245895"/>
              <a:ext cx="4902139" cy="3801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674" y="2255246"/>
              <a:ext cx="4903854" cy="2767911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2022108" y="5194364"/>
              <a:ext cx="4933420" cy="849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所以 </a:t>
              </a: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Google 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选择了往回跳一小步。在扁平化的基础上，保留了物理世界的阴影和动作</a:t>
              </a:r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。</a:t>
              </a:r>
              <a:endParaRPr lang="en-US" altLang="zh-CN" dirty="0" smtClean="0">
                <a:solidFill>
                  <a:schemeClr val="tx2">
                    <a:lumMod val="50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  <a:p>
              <a:r>
                <a:rPr lang="en-US" altLang="zh-CN" dirty="0" smtClean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Material </a:t>
              </a:r>
              <a:r>
                <a:rPr lang="en-US" altLang="zh-CN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Design 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等于是强调了物理定律的扁平化设计。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9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2"/>
                            </p:stCondLst>
                            <p:childTnLst>
                              <p:par>
                                <p:cTn id="12" presetID="2" presetClass="entr" presetSubtype="4" decel="444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" presetClass="entr" presetSubtype="4" decel="4444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444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62799 0.00046 " pathEditMode="relative" rAng="0" ptsTypes="AA">
                                      <p:cBhvr>
                                        <p:cTn id="2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06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66901 0.00231 " pathEditMode="relative" rAng="0" ptsTypes="AA">
                                      <p:cBhvr>
                                        <p:cTn id="31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65" y="13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0.62799 -0.00093 " pathEditMode="relative" rAng="0" ptsTypes="AA">
                                      <p:cBhvr>
                                        <p:cTn id="33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12" y="-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8" presetClass="emph" presetSubtype="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30769" decel="4615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8 0.00046 L -1.04818 0.00139 " pathEditMode="relative" rAng="0" ptsTypes="AA">
                                      <p:cBhvr>
                                        <p:cTn id="39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30769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901 0.00231 L -1.297 0.00278 " pathEditMode="relative" rAng="0" ptsTypes="AA">
                                      <p:cBhvr>
                                        <p:cTn id="41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23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30769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799 -0.00093 L -1.29701 0.00139 " pathEditMode="relative" rAng="0" ptsTypes="AA">
                                      <p:cBhvr>
                                        <p:cTn id="43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25" y="27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decel="3846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5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165"/>
          <p:cNvSpPr>
            <a:spLocks/>
          </p:cNvSpPr>
          <p:nvPr/>
        </p:nvSpPr>
        <p:spPr bwMode="auto">
          <a:xfrm>
            <a:off x="4788709" y="5532647"/>
            <a:ext cx="1643839" cy="1574188"/>
          </a:xfrm>
          <a:custGeom>
            <a:avLst/>
            <a:gdLst>
              <a:gd name="T0" fmla="*/ 23 w 79"/>
              <a:gd name="T1" fmla="*/ 75 h 76"/>
              <a:gd name="T2" fmla="*/ 44 w 79"/>
              <a:gd name="T3" fmla="*/ 50 h 76"/>
              <a:gd name="T4" fmla="*/ 43 w 79"/>
              <a:gd name="T5" fmla="*/ 38 h 76"/>
              <a:gd name="T6" fmla="*/ 43 w 79"/>
              <a:gd name="T7" fmla="*/ 27 h 76"/>
              <a:gd name="T8" fmla="*/ 61 w 79"/>
              <a:gd name="T9" fmla="*/ 27 h 76"/>
              <a:gd name="T10" fmla="*/ 79 w 79"/>
              <a:gd name="T11" fmla="*/ 18 h 76"/>
              <a:gd name="T12" fmla="*/ 79 w 79"/>
              <a:gd name="T13" fmla="*/ 17 h 76"/>
              <a:gd name="T14" fmla="*/ 79 w 79"/>
              <a:gd name="T15" fmla="*/ 16 h 76"/>
              <a:gd name="T16" fmla="*/ 77 w 79"/>
              <a:gd name="T17" fmla="*/ 16 h 76"/>
              <a:gd name="T18" fmla="*/ 54 w 79"/>
              <a:gd name="T19" fmla="*/ 6 h 76"/>
              <a:gd name="T20" fmla="*/ 40 w 79"/>
              <a:gd name="T21" fmla="*/ 5 h 76"/>
              <a:gd name="T22" fmla="*/ 38 w 79"/>
              <a:gd name="T23" fmla="*/ 8 h 76"/>
              <a:gd name="T24" fmla="*/ 38 w 79"/>
              <a:gd name="T25" fmla="*/ 12 h 76"/>
              <a:gd name="T26" fmla="*/ 38 w 79"/>
              <a:gd name="T27" fmla="*/ 15 h 76"/>
              <a:gd name="T28" fmla="*/ 38 w 79"/>
              <a:gd name="T29" fmla="*/ 46 h 76"/>
              <a:gd name="T30" fmla="*/ 19 w 79"/>
              <a:gd name="T31" fmla="*/ 45 h 76"/>
              <a:gd name="T32" fmla="*/ 3 w 79"/>
              <a:gd name="T33" fmla="*/ 60 h 76"/>
              <a:gd name="T34" fmla="*/ 23 w 79"/>
              <a:gd name="T35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" h="76">
                <a:moveTo>
                  <a:pt x="23" y="75"/>
                </a:moveTo>
                <a:cubicBezTo>
                  <a:pt x="41" y="72"/>
                  <a:pt x="44" y="63"/>
                  <a:pt x="44" y="50"/>
                </a:cubicBezTo>
                <a:cubicBezTo>
                  <a:pt x="44" y="46"/>
                  <a:pt x="44" y="42"/>
                  <a:pt x="43" y="3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2"/>
                  <a:pt x="58" y="27"/>
                  <a:pt x="61" y="27"/>
                </a:cubicBezTo>
                <a:cubicBezTo>
                  <a:pt x="67" y="28"/>
                  <a:pt x="72" y="26"/>
                  <a:pt x="79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68" y="18"/>
                  <a:pt x="61" y="11"/>
                  <a:pt x="54" y="6"/>
                </a:cubicBezTo>
                <a:cubicBezTo>
                  <a:pt x="47" y="0"/>
                  <a:pt x="42" y="3"/>
                  <a:pt x="40" y="5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3"/>
                  <a:pt x="38" y="14"/>
                  <a:pt x="38" y="15"/>
                </a:cubicBezTo>
                <a:cubicBezTo>
                  <a:pt x="38" y="46"/>
                  <a:pt x="38" y="46"/>
                  <a:pt x="38" y="46"/>
                </a:cubicBezTo>
                <a:cubicBezTo>
                  <a:pt x="32" y="44"/>
                  <a:pt x="25" y="43"/>
                  <a:pt x="19" y="45"/>
                </a:cubicBezTo>
                <a:cubicBezTo>
                  <a:pt x="11" y="47"/>
                  <a:pt x="4" y="53"/>
                  <a:pt x="3" y="60"/>
                </a:cubicBezTo>
                <a:cubicBezTo>
                  <a:pt x="0" y="74"/>
                  <a:pt x="14" y="76"/>
                  <a:pt x="23" y="75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877382" y="4953000"/>
            <a:ext cx="2699110" cy="2643655"/>
            <a:chOff x="6673850" y="3090863"/>
            <a:chExt cx="231775" cy="227013"/>
          </a:xfrm>
          <a:solidFill>
            <a:schemeClr val="bg1">
              <a:lumMod val="75000"/>
              <a:alpha val="10000"/>
            </a:schemeClr>
          </a:solidFill>
        </p:grpSpPr>
        <p:sp>
          <p:nvSpPr>
            <p:cNvPr id="54" name="Freeform 218"/>
            <p:cNvSpPr>
              <a:spLocks noEditPoints="1"/>
            </p:cNvSpPr>
            <p:nvPr/>
          </p:nvSpPr>
          <p:spPr bwMode="auto">
            <a:xfrm>
              <a:off x="6673850" y="3090863"/>
              <a:ext cx="231775" cy="227013"/>
            </a:xfrm>
            <a:custGeom>
              <a:avLst/>
              <a:gdLst>
                <a:gd name="T0" fmla="*/ 97 w 98"/>
                <a:gd name="T1" fmla="*/ 38 h 96"/>
                <a:gd name="T2" fmla="*/ 95 w 98"/>
                <a:gd name="T3" fmla="*/ 36 h 96"/>
                <a:gd name="T4" fmla="*/ 86 w 98"/>
                <a:gd name="T5" fmla="*/ 36 h 96"/>
                <a:gd name="T6" fmla="*/ 82 w 98"/>
                <a:gd name="T7" fmla="*/ 33 h 96"/>
                <a:gd name="T8" fmla="*/ 78 w 98"/>
                <a:gd name="T9" fmla="*/ 26 h 96"/>
                <a:gd name="T10" fmla="*/ 78 w 98"/>
                <a:gd name="T11" fmla="*/ 22 h 96"/>
                <a:gd name="T12" fmla="*/ 82 w 98"/>
                <a:gd name="T13" fmla="*/ 14 h 96"/>
                <a:gd name="T14" fmla="*/ 81 w 98"/>
                <a:gd name="T15" fmla="*/ 10 h 96"/>
                <a:gd name="T16" fmla="*/ 65 w 98"/>
                <a:gd name="T17" fmla="*/ 1 h 96"/>
                <a:gd name="T18" fmla="*/ 61 w 98"/>
                <a:gd name="T19" fmla="*/ 2 h 96"/>
                <a:gd name="T20" fmla="*/ 56 w 98"/>
                <a:gd name="T21" fmla="*/ 10 h 96"/>
                <a:gd name="T22" fmla="*/ 52 w 98"/>
                <a:gd name="T23" fmla="*/ 12 h 96"/>
                <a:gd name="T24" fmla="*/ 44 w 98"/>
                <a:gd name="T25" fmla="*/ 12 h 96"/>
                <a:gd name="T26" fmla="*/ 40 w 98"/>
                <a:gd name="T27" fmla="*/ 10 h 96"/>
                <a:gd name="T28" fmla="*/ 36 w 98"/>
                <a:gd name="T29" fmla="*/ 2 h 96"/>
                <a:gd name="T30" fmla="*/ 32 w 98"/>
                <a:gd name="T31" fmla="*/ 1 h 96"/>
                <a:gd name="T32" fmla="*/ 16 w 98"/>
                <a:gd name="T33" fmla="*/ 11 h 96"/>
                <a:gd name="T34" fmla="*/ 15 w 98"/>
                <a:gd name="T35" fmla="*/ 14 h 96"/>
                <a:gd name="T36" fmla="*/ 19 w 98"/>
                <a:gd name="T37" fmla="*/ 22 h 96"/>
                <a:gd name="T38" fmla="*/ 19 w 98"/>
                <a:gd name="T39" fmla="*/ 26 h 96"/>
                <a:gd name="T40" fmla="*/ 16 w 98"/>
                <a:gd name="T41" fmla="*/ 32 h 96"/>
                <a:gd name="T42" fmla="*/ 11 w 98"/>
                <a:gd name="T43" fmla="*/ 36 h 96"/>
                <a:gd name="T44" fmla="*/ 2 w 98"/>
                <a:gd name="T45" fmla="*/ 36 h 96"/>
                <a:gd name="T46" fmla="*/ 0 w 98"/>
                <a:gd name="T47" fmla="*/ 39 h 96"/>
                <a:gd name="T48" fmla="*/ 0 w 98"/>
                <a:gd name="T49" fmla="*/ 58 h 96"/>
                <a:gd name="T50" fmla="*/ 2 w 98"/>
                <a:gd name="T51" fmla="*/ 61 h 96"/>
                <a:gd name="T52" fmla="*/ 11 w 98"/>
                <a:gd name="T53" fmla="*/ 61 h 96"/>
                <a:gd name="T54" fmla="*/ 15 w 98"/>
                <a:gd name="T55" fmla="*/ 63 h 96"/>
                <a:gd name="T56" fmla="*/ 19 w 98"/>
                <a:gd name="T57" fmla="*/ 70 h 96"/>
                <a:gd name="T58" fmla="*/ 19 w 98"/>
                <a:gd name="T59" fmla="*/ 74 h 96"/>
                <a:gd name="T60" fmla="*/ 15 w 98"/>
                <a:gd name="T61" fmla="*/ 82 h 96"/>
                <a:gd name="T62" fmla="*/ 16 w 98"/>
                <a:gd name="T63" fmla="*/ 86 h 96"/>
                <a:gd name="T64" fmla="*/ 32 w 98"/>
                <a:gd name="T65" fmla="*/ 95 h 96"/>
                <a:gd name="T66" fmla="*/ 36 w 98"/>
                <a:gd name="T67" fmla="*/ 94 h 96"/>
                <a:gd name="T68" fmla="*/ 41 w 98"/>
                <a:gd name="T69" fmla="*/ 87 h 96"/>
                <a:gd name="T70" fmla="*/ 45 w 98"/>
                <a:gd name="T71" fmla="*/ 85 h 96"/>
                <a:gd name="T72" fmla="*/ 53 w 98"/>
                <a:gd name="T73" fmla="*/ 85 h 96"/>
                <a:gd name="T74" fmla="*/ 57 w 98"/>
                <a:gd name="T75" fmla="*/ 87 h 96"/>
                <a:gd name="T76" fmla="*/ 61 w 98"/>
                <a:gd name="T77" fmla="*/ 94 h 96"/>
                <a:gd name="T78" fmla="*/ 65 w 98"/>
                <a:gd name="T79" fmla="*/ 95 h 96"/>
                <a:gd name="T80" fmla="*/ 81 w 98"/>
                <a:gd name="T81" fmla="*/ 86 h 96"/>
                <a:gd name="T82" fmla="*/ 82 w 98"/>
                <a:gd name="T83" fmla="*/ 82 h 96"/>
                <a:gd name="T84" fmla="*/ 78 w 98"/>
                <a:gd name="T85" fmla="*/ 74 h 96"/>
                <a:gd name="T86" fmla="*/ 78 w 98"/>
                <a:gd name="T87" fmla="*/ 70 h 96"/>
                <a:gd name="T88" fmla="*/ 81 w 98"/>
                <a:gd name="T89" fmla="*/ 64 h 96"/>
                <a:gd name="T90" fmla="*/ 86 w 98"/>
                <a:gd name="T91" fmla="*/ 60 h 96"/>
                <a:gd name="T92" fmla="*/ 95 w 98"/>
                <a:gd name="T93" fmla="*/ 60 h 96"/>
                <a:gd name="T94" fmla="*/ 98 w 98"/>
                <a:gd name="T95" fmla="*/ 58 h 96"/>
                <a:gd name="T96" fmla="*/ 97 w 98"/>
                <a:gd name="T97" fmla="*/ 38 h 96"/>
                <a:gd name="T98" fmla="*/ 49 w 98"/>
                <a:gd name="T99" fmla="*/ 73 h 96"/>
                <a:gd name="T100" fmla="*/ 24 w 98"/>
                <a:gd name="T101" fmla="*/ 48 h 96"/>
                <a:gd name="T102" fmla="*/ 49 w 98"/>
                <a:gd name="T103" fmla="*/ 23 h 96"/>
                <a:gd name="T104" fmla="*/ 74 w 98"/>
                <a:gd name="T105" fmla="*/ 48 h 96"/>
                <a:gd name="T106" fmla="*/ 49 w 98"/>
                <a:gd name="T107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96">
                  <a:moveTo>
                    <a:pt x="97" y="38"/>
                  </a:moveTo>
                  <a:cubicBezTo>
                    <a:pt x="97" y="37"/>
                    <a:pt x="96" y="36"/>
                    <a:pt x="9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4" y="36"/>
                    <a:pt x="83" y="35"/>
                    <a:pt x="82" y="3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7" y="25"/>
                    <a:pt x="77" y="23"/>
                    <a:pt x="78" y="2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3" y="13"/>
                    <a:pt x="82" y="11"/>
                    <a:pt x="81" y="1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0"/>
                    <a:pt x="62" y="1"/>
                    <a:pt x="61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1"/>
                    <a:pt x="54" y="12"/>
                    <a:pt x="52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1" y="11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3" y="0"/>
                    <a:pt x="32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1"/>
                    <a:pt x="14" y="13"/>
                    <a:pt x="15" y="1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5"/>
                    <a:pt x="19" y="26"/>
                  </a:cubicBezTo>
                  <a:cubicBezTo>
                    <a:pt x="18" y="27"/>
                    <a:pt x="16" y="31"/>
                    <a:pt x="16" y="32"/>
                  </a:cubicBezTo>
                  <a:cubicBezTo>
                    <a:pt x="15" y="33"/>
                    <a:pt x="13" y="36"/>
                    <a:pt x="1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1"/>
                    <a:pt x="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3" y="61"/>
                    <a:pt x="15" y="62"/>
                    <a:pt x="15" y="63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3"/>
                    <a:pt x="19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4"/>
                    <a:pt x="15" y="85"/>
                    <a:pt x="16" y="86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96"/>
                    <a:pt x="35" y="96"/>
                    <a:pt x="36" y="94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5"/>
                    <a:pt x="43" y="84"/>
                    <a:pt x="45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4" y="84"/>
                    <a:pt x="56" y="85"/>
                    <a:pt x="57" y="8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2" y="96"/>
                    <a:pt x="64" y="96"/>
                    <a:pt x="65" y="95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3" y="85"/>
                    <a:pt x="83" y="83"/>
                    <a:pt x="82" y="8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7" y="73"/>
                    <a:pt x="77" y="71"/>
                    <a:pt x="78" y="70"/>
                  </a:cubicBezTo>
                  <a:cubicBezTo>
                    <a:pt x="79" y="69"/>
                    <a:pt x="81" y="66"/>
                    <a:pt x="81" y="64"/>
                  </a:cubicBezTo>
                  <a:cubicBezTo>
                    <a:pt x="82" y="63"/>
                    <a:pt x="84" y="60"/>
                    <a:pt x="86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6" y="60"/>
                    <a:pt x="98" y="59"/>
                    <a:pt x="98" y="58"/>
                  </a:cubicBezTo>
                  <a:lnTo>
                    <a:pt x="97" y="38"/>
                  </a:lnTo>
                  <a:close/>
                  <a:moveTo>
                    <a:pt x="49" y="73"/>
                  </a:moveTo>
                  <a:cubicBezTo>
                    <a:pt x="35" y="73"/>
                    <a:pt x="24" y="61"/>
                    <a:pt x="24" y="48"/>
                  </a:cubicBezTo>
                  <a:cubicBezTo>
                    <a:pt x="24" y="34"/>
                    <a:pt x="35" y="23"/>
                    <a:pt x="49" y="23"/>
                  </a:cubicBezTo>
                  <a:cubicBezTo>
                    <a:pt x="62" y="23"/>
                    <a:pt x="74" y="34"/>
                    <a:pt x="74" y="48"/>
                  </a:cubicBezTo>
                  <a:cubicBezTo>
                    <a:pt x="74" y="61"/>
                    <a:pt x="62" y="73"/>
                    <a:pt x="4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55" name="Freeform 219"/>
            <p:cNvSpPr>
              <a:spLocks noEditPoints="1"/>
            </p:cNvSpPr>
            <p:nvPr/>
          </p:nvSpPr>
          <p:spPr bwMode="auto">
            <a:xfrm>
              <a:off x="6723063" y="3138488"/>
              <a:ext cx="130175" cy="130175"/>
            </a:xfrm>
            <a:custGeom>
              <a:avLst/>
              <a:gdLst>
                <a:gd name="T0" fmla="*/ 28 w 55"/>
                <a:gd name="T1" fmla="*/ 55 h 55"/>
                <a:gd name="T2" fmla="*/ 0 w 55"/>
                <a:gd name="T3" fmla="*/ 28 h 55"/>
                <a:gd name="T4" fmla="*/ 28 w 55"/>
                <a:gd name="T5" fmla="*/ 0 h 55"/>
                <a:gd name="T6" fmla="*/ 55 w 55"/>
                <a:gd name="T7" fmla="*/ 28 h 55"/>
                <a:gd name="T8" fmla="*/ 28 w 55"/>
                <a:gd name="T9" fmla="*/ 55 h 55"/>
                <a:gd name="T10" fmla="*/ 28 w 55"/>
                <a:gd name="T11" fmla="*/ 8 h 55"/>
                <a:gd name="T12" fmla="*/ 8 w 55"/>
                <a:gd name="T13" fmla="*/ 28 h 55"/>
                <a:gd name="T14" fmla="*/ 28 w 55"/>
                <a:gd name="T15" fmla="*/ 47 h 55"/>
                <a:gd name="T16" fmla="*/ 47 w 55"/>
                <a:gd name="T17" fmla="*/ 28 h 55"/>
                <a:gd name="T18" fmla="*/ 28 w 55"/>
                <a:gd name="T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8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43"/>
                    <a:pt x="43" y="55"/>
                    <a:pt x="28" y="55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8"/>
                    <a:pt x="17" y="47"/>
                    <a:pt x="28" y="47"/>
                  </a:cubicBezTo>
                  <a:cubicBezTo>
                    <a:pt x="38" y="47"/>
                    <a:pt x="47" y="38"/>
                    <a:pt x="47" y="28"/>
                  </a:cubicBezTo>
                  <a:cubicBezTo>
                    <a:pt x="47" y="17"/>
                    <a:pt x="38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56" name="Freeform 163"/>
          <p:cNvSpPr>
            <a:spLocks/>
          </p:cNvSpPr>
          <p:nvPr/>
        </p:nvSpPr>
        <p:spPr bwMode="auto">
          <a:xfrm rot="2178592">
            <a:off x="9794456" y="4935367"/>
            <a:ext cx="2190921" cy="2229023"/>
          </a:xfrm>
          <a:custGeom>
            <a:avLst/>
            <a:gdLst>
              <a:gd name="T0" fmla="*/ 21 w 77"/>
              <a:gd name="T1" fmla="*/ 76 h 78"/>
              <a:gd name="T2" fmla="*/ 35 w 77"/>
              <a:gd name="T3" fmla="*/ 61 h 78"/>
              <a:gd name="T4" fmla="*/ 35 w 77"/>
              <a:gd name="T5" fmla="*/ 60 h 78"/>
              <a:gd name="T6" fmla="*/ 35 w 77"/>
              <a:gd name="T7" fmla="*/ 18 h 78"/>
              <a:gd name="T8" fmla="*/ 67 w 77"/>
              <a:gd name="T9" fmla="*/ 11 h 78"/>
              <a:gd name="T10" fmla="*/ 67 w 77"/>
              <a:gd name="T11" fmla="*/ 40 h 78"/>
              <a:gd name="T12" fmla="*/ 58 w 77"/>
              <a:gd name="T13" fmla="*/ 40 h 78"/>
              <a:gd name="T14" fmla="*/ 44 w 77"/>
              <a:gd name="T15" fmla="*/ 57 h 78"/>
              <a:gd name="T16" fmla="*/ 63 w 77"/>
              <a:gd name="T17" fmla="*/ 67 h 78"/>
              <a:gd name="T18" fmla="*/ 77 w 77"/>
              <a:gd name="T19" fmla="*/ 52 h 78"/>
              <a:gd name="T20" fmla="*/ 77 w 77"/>
              <a:gd name="T21" fmla="*/ 51 h 78"/>
              <a:gd name="T22" fmla="*/ 77 w 77"/>
              <a:gd name="T23" fmla="*/ 5 h 78"/>
              <a:gd name="T24" fmla="*/ 77 w 77"/>
              <a:gd name="T25" fmla="*/ 5 h 78"/>
              <a:gd name="T26" fmla="*/ 77 w 77"/>
              <a:gd name="T27" fmla="*/ 4 h 78"/>
              <a:gd name="T28" fmla="*/ 77 w 77"/>
              <a:gd name="T29" fmla="*/ 4 h 78"/>
              <a:gd name="T30" fmla="*/ 77 w 77"/>
              <a:gd name="T31" fmla="*/ 4 h 78"/>
              <a:gd name="T32" fmla="*/ 77 w 77"/>
              <a:gd name="T33" fmla="*/ 4 h 78"/>
              <a:gd name="T34" fmla="*/ 77 w 77"/>
              <a:gd name="T35" fmla="*/ 3 h 78"/>
              <a:gd name="T36" fmla="*/ 77 w 77"/>
              <a:gd name="T37" fmla="*/ 2 h 78"/>
              <a:gd name="T38" fmla="*/ 76 w 77"/>
              <a:gd name="T39" fmla="*/ 2 h 78"/>
              <a:gd name="T40" fmla="*/ 76 w 77"/>
              <a:gd name="T41" fmla="*/ 2 h 78"/>
              <a:gd name="T42" fmla="*/ 76 w 77"/>
              <a:gd name="T43" fmla="*/ 1 h 78"/>
              <a:gd name="T44" fmla="*/ 75 w 77"/>
              <a:gd name="T45" fmla="*/ 1 h 78"/>
              <a:gd name="T46" fmla="*/ 75 w 77"/>
              <a:gd name="T47" fmla="*/ 1 h 78"/>
              <a:gd name="T48" fmla="*/ 75 w 77"/>
              <a:gd name="T49" fmla="*/ 0 h 78"/>
              <a:gd name="T50" fmla="*/ 74 w 77"/>
              <a:gd name="T51" fmla="*/ 0 h 78"/>
              <a:gd name="T52" fmla="*/ 74 w 77"/>
              <a:gd name="T53" fmla="*/ 0 h 78"/>
              <a:gd name="T54" fmla="*/ 73 w 77"/>
              <a:gd name="T55" fmla="*/ 0 h 78"/>
              <a:gd name="T56" fmla="*/ 72 w 77"/>
              <a:gd name="T57" fmla="*/ 0 h 78"/>
              <a:gd name="T58" fmla="*/ 72 w 77"/>
              <a:gd name="T59" fmla="*/ 0 h 78"/>
              <a:gd name="T60" fmla="*/ 72 w 77"/>
              <a:gd name="T61" fmla="*/ 0 h 78"/>
              <a:gd name="T62" fmla="*/ 72 w 77"/>
              <a:gd name="T63" fmla="*/ 0 h 78"/>
              <a:gd name="T64" fmla="*/ 71 w 77"/>
              <a:gd name="T65" fmla="*/ 0 h 78"/>
              <a:gd name="T66" fmla="*/ 71 w 77"/>
              <a:gd name="T67" fmla="*/ 0 h 78"/>
              <a:gd name="T68" fmla="*/ 29 w 77"/>
              <a:gd name="T69" fmla="*/ 9 h 78"/>
              <a:gd name="T70" fmla="*/ 25 w 77"/>
              <a:gd name="T71" fmla="*/ 14 h 78"/>
              <a:gd name="T72" fmla="*/ 25 w 77"/>
              <a:gd name="T73" fmla="*/ 49 h 78"/>
              <a:gd name="T74" fmla="*/ 15 w 77"/>
              <a:gd name="T75" fmla="*/ 49 h 78"/>
              <a:gd name="T76" fmla="*/ 2 w 77"/>
              <a:gd name="T77" fmla="*/ 66 h 78"/>
              <a:gd name="T78" fmla="*/ 21 w 77"/>
              <a:gd name="T79" fmla="*/ 7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7" h="78">
                <a:moveTo>
                  <a:pt x="21" y="76"/>
                </a:moveTo>
                <a:cubicBezTo>
                  <a:pt x="29" y="74"/>
                  <a:pt x="35" y="68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5" y="18"/>
                  <a:pt x="35" y="18"/>
                  <a:pt x="35" y="18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40"/>
                  <a:pt x="67" y="40"/>
                  <a:pt x="67" y="40"/>
                </a:cubicBezTo>
                <a:cubicBezTo>
                  <a:pt x="64" y="39"/>
                  <a:pt x="61" y="39"/>
                  <a:pt x="58" y="40"/>
                </a:cubicBezTo>
                <a:cubicBezTo>
                  <a:pt x="49" y="42"/>
                  <a:pt x="43" y="49"/>
                  <a:pt x="44" y="57"/>
                </a:cubicBezTo>
                <a:cubicBezTo>
                  <a:pt x="46" y="64"/>
                  <a:pt x="54" y="69"/>
                  <a:pt x="63" y="67"/>
                </a:cubicBezTo>
                <a:cubicBezTo>
                  <a:pt x="71" y="65"/>
                  <a:pt x="77" y="59"/>
                  <a:pt x="77" y="52"/>
                </a:cubicBezTo>
                <a:cubicBezTo>
                  <a:pt x="77" y="52"/>
                  <a:pt x="77" y="52"/>
                  <a:pt x="77" y="51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3"/>
                  <a:pt x="77" y="2"/>
                </a:cubicBezTo>
                <a:cubicBezTo>
                  <a:pt x="77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1"/>
                  <a:pt x="76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0"/>
                  <a:pt x="7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26" y="9"/>
                  <a:pt x="25" y="11"/>
                  <a:pt x="25" y="14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48"/>
                  <a:pt x="19" y="48"/>
                  <a:pt x="15" y="49"/>
                </a:cubicBezTo>
                <a:cubicBezTo>
                  <a:pt x="6" y="51"/>
                  <a:pt x="0" y="58"/>
                  <a:pt x="2" y="66"/>
                </a:cubicBezTo>
                <a:cubicBezTo>
                  <a:pt x="3" y="73"/>
                  <a:pt x="12" y="78"/>
                  <a:pt x="21" y="76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18932" y="5172762"/>
            <a:ext cx="6954139" cy="661211"/>
            <a:chOff x="2605044" y="4000395"/>
            <a:chExt cx="6981912" cy="2168422"/>
          </a:xfrm>
        </p:grpSpPr>
        <p:sp>
          <p:nvSpPr>
            <p:cNvPr id="10" name="矩形 9"/>
            <p:cNvSpPr/>
            <p:nvPr/>
          </p:nvSpPr>
          <p:spPr>
            <a:xfrm>
              <a:off x="2605044" y="4000395"/>
              <a:ext cx="6981912" cy="2168422"/>
            </a:xfrm>
            <a:prstGeom prst="rect">
              <a:avLst/>
            </a:prstGeom>
            <a:solidFill>
              <a:srgbClr val="B7E7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826522" y="4259385"/>
              <a:ext cx="6538957" cy="15140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33333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iOS 7</a:t>
              </a:r>
              <a:r>
                <a:rPr lang="zh-CN" altLang="en-US" sz="2400" dirty="0">
                  <a:solidFill>
                    <a:srgbClr val="333333"/>
                  </a:solidFill>
                  <a:latin typeface="XHei" panose="02010600030101010101" pitchFamily="2" charset="-122"/>
                  <a:ea typeface="XHei" panose="02010600030101010101" pitchFamily="2" charset="-122"/>
                  <a:cs typeface="Lucida Grande + STHeitiSC" panose="020B0600040502020204" pitchFamily="34" charset="-122"/>
                </a:rPr>
                <a:t>的图标变得扁平，没有了太多的质感。</a:t>
              </a:r>
              <a:endPara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79" y="2678782"/>
            <a:ext cx="3891892" cy="2140540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2573314" y="1514209"/>
            <a:ext cx="4802157" cy="4654608"/>
            <a:chOff x="2573312" y="1514209"/>
            <a:chExt cx="4802157" cy="465460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312" y="1514209"/>
              <a:ext cx="2615043" cy="46546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文本框 49"/>
            <p:cNvSpPr txBox="1"/>
            <p:nvPr/>
          </p:nvSpPr>
          <p:spPr>
            <a:xfrm>
              <a:off x="4816530" y="4901180"/>
              <a:ext cx="25589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914"/>
            <a:ext cx="12192000" cy="1511300"/>
          </a:xfrm>
          <a:prstGeom prst="rect">
            <a:avLst/>
          </a:prstGeom>
          <a:solidFill>
            <a:srgbClr val="336699"/>
          </a:solidFill>
          <a:ln>
            <a:noFill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XHei" panose="02010600030101010101" pitchFamily="2" charset="-122"/>
              <a:ea typeface="XHei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7067" y="239557"/>
            <a:ext cx="9181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iOS 7</a:t>
            </a:r>
            <a:r>
              <a:rPr lang="zh-CN" altLang="en-US" sz="6000" dirty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早期版本截</a:t>
            </a:r>
            <a:r>
              <a:rPr lang="zh-CN" altLang="en-US" sz="6000" dirty="0" smtClean="0">
                <a:solidFill>
                  <a:schemeClr val="bg1"/>
                </a:solidFill>
                <a:latin typeface="XHei" panose="02010600030101010101" pitchFamily="2" charset="-122"/>
                <a:ea typeface="XHei" panose="02010600030101010101" pitchFamily="2" charset="-122"/>
                <a:cs typeface="Lucida Grande + STHeitiSC" panose="020B0600040502020204" pitchFamily="34" charset="-122"/>
              </a:rPr>
              <a:t>图</a:t>
            </a:r>
            <a:endParaRPr lang="zh-CN" altLang="en-US" sz="6000" dirty="0">
              <a:solidFill>
                <a:schemeClr val="bg1"/>
              </a:solidFill>
              <a:latin typeface="XHei" panose="02010600030101010101" pitchFamily="2" charset="-122"/>
              <a:ea typeface="XHei" panose="02010600030101010101" pitchFamily="2" charset="-122"/>
              <a:cs typeface="Lucida Grande + STHeitiSC" panose="020B06000405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74303" y="1034886"/>
            <a:ext cx="850900" cy="850900"/>
            <a:chOff x="10274300" y="1034881"/>
            <a:chExt cx="850900" cy="850900"/>
          </a:xfrm>
        </p:grpSpPr>
        <p:sp>
          <p:nvSpPr>
            <p:cNvPr id="6" name="椭圆 5"/>
            <p:cNvSpPr/>
            <p:nvPr/>
          </p:nvSpPr>
          <p:spPr>
            <a:xfrm>
              <a:off x="10274300" y="1034881"/>
              <a:ext cx="850900" cy="850900"/>
            </a:xfrm>
            <a:prstGeom prst="ellipse">
              <a:avLst/>
            </a:prstGeom>
            <a:solidFill>
              <a:srgbClr val="FFCA2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XHei" panose="02010600030101010101" pitchFamily="2" charset="-122"/>
                <a:ea typeface="XHei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7025" y="1248569"/>
              <a:ext cx="423863" cy="423863"/>
              <a:chOff x="10487025" y="1248569"/>
              <a:chExt cx="423863" cy="42386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0487025" y="1466850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10491786" y="1460501"/>
                <a:ext cx="4238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5"/>
                            </p:stCondLst>
                            <p:childTnLst>
                              <p:par>
                                <p:cTn id="12" presetID="8" presetClass="emph" presetSubtype="0" decel="555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555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2.70833E-6 -0.3162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1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2.70833E-6 -0.3162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3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31621 L -2.70833E-6 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1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31621 L -2.70833E-6 4.81481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1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152899" y="1443039"/>
            <a:ext cx="3886200" cy="3886200"/>
          </a:xfrm>
          <a:prstGeom prst="roundRect">
            <a:avLst>
              <a:gd name="adj" fmla="val 2329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2903" y="1313322"/>
            <a:ext cx="3886200" cy="4145639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2095949" y="1390647"/>
            <a:ext cx="4000051" cy="3886200"/>
          </a:xfrm>
          <a:prstGeom prst="roundRect">
            <a:avLst>
              <a:gd name="adj" fmla="val 2329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096006" y="1390647"/>
            <a:ext cx="4000055" cy="3886200"/>
          </a:xfrm>
          <a:prstGeom prst="roundRect">
            <a:avLst>
              <a:gd name="adj" fmla="val 2329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Google Android L 全新设计语言 Material design_超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36525" y="-1793875"/>
            <a:ext cx="609600" cy="6096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628648" y="-428625"/>
            <a:ext cx="13465175" cy="754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3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5"/>
    </mc:Choice>
    <mc:Fallback xmlns="">
      <p:transition spd="slow" advTm="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48000" decel="5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-0.0520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8" presetClass="emph" presetSubtype="0" accel="46000" decel="54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accel="53846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accel="53846" decel="4615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46" dur="4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48" dur="3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35" presetClass="pat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2.5E-6 -1.11111E-6 L -0.03125 -1.11111E-6 " pathEditMode="relative" rAng="0" ptsTypes="AA">
                                      <p:cBhvr>
                                        <p:cTn id="5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ccel="43333" decel="4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55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5E-6 -1.11111E-6 L 0.03295 -1.11111E-6 " pathEditMode="relative" rAng="0" ptsTypes="AA">
                                      <p:cBhvr>
                                        <p:cTn id="5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9" grpId="0" animBg="1"/>
    </p:bldLst>
  </p:timing>
  <p:extLst mod="1">
    <p:ext uri="{E180D4A7-C9FB-4DFB-919C-405C955672EB}">
      <p14:showEvtLst xmlns:p14="http://schemas.microsoft.com/office/powerpoint/2010/main">
        <p14:playEvt time="0" objId="1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838776" y="1390647"/>
            <a:ext cx="3757163" cy="3886200"/>
          </a:xfrm>
          <a:prstGeom prst="roundRect">
            <a:avLst>
              <a:gd name="adj" fmla="val 2329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596069" y="1390647"/>
            <a:ext cx="3776663" cy="3886200"/>
          </a:xfrm>
          <a:prstGeom prst="roundRect">
            <a:avLst>
              <a:gd name="adj" fmla="val 2329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207674" y="4229101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224503" y="3308349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17649" y="2344737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207674" y="1322385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215611" y="4821237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508000" dist="2540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13334" y="2247897"/>
            <a:ext cx="3776663" cy="1047747"/>
          </a:xfrm>
          <a:prstGeom prst="roundRect">
            <a:avLst>
              <a:gd name="adj" fmla="val 8485"/>
            </a:avLst>
          </a:prstGeom>
          <a:solidFill>
            <a:srgbClr val="FAF7FA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"/>
    </mc:Choice>
    <mc:Fallback xmlns="">
      <p:transition spd="slow" advTm="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19557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19778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8888 " pathEditMode="relative" rAng="0" ptsTypes="AA">
                                      <p:cBhvr>
                                        <p:cTn id="2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3.7037E-6 L -0.00013 0.03726 " pathEditMode="relative" rAng="0" ptsTypes="AA">
                                      <p:cBhvr>
                                        <p:cTn id="2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5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70833E-6 -3.7037E-7 L 0.00013 -0.01389 " pathEditMode="relative" rAng="0" ptsTypes="AA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96296E-6 L 0.00078 -0.05486 " pathEditMode="relative" rAng="0" ptsTypes="AA">
                                      <p:cBhvr>
                                        <p:cTn id="3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4" presetClass="path" presetSubtype="0" de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00026 -0.37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7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0.03726 L 0.00169 0.220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91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-0.01389 L -0.00157 0.1777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3" grpId="0" animBg="1"/>
      <p:bldP spid="13" grpId="2" animBg="1"/>
      <p:bldP spid="13" grpId="3" animBg="1"/>
      <p:bldP spid="13" grpId="4" animBg="1"/>
      <p:bldP spid="13" grpId="5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2395</TotalTime>
  <Words>498</Words>
  <Application>Microsoft Office PowerPoint</Application>
  <PresentationFormat>自定义</PresentationFormat>
  <Paragraphs>62</Paragraphs>
  <Slides>41</Slides>
  <Notes>0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Office 主题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手机App演示</vt:lpstr>
      <vt:lpstr>QtQuick 程序演示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余怡恺</dc:creator>
  <cp:lastModifiedBy>yyk</cp:lastModifiedBy>
  <cp:revision>493</cp:revision>
  <dcterms:created xsi:type="dcterms:W3CDTF">2014-12-12T04:46:57Z</dcterms:created>
  <dcterms:modified xsi:type="dcterms:W3CDTF">2015-05-25T03:15:12Z</dcterms:modified>
</cp:coreProperties>
</file>